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howSpecialPlsOnTitleSld="0" saveSubsetFonts="1" autoCompressPictures="0">
  <p:sldMasterIdLst>
    <p:sldMasterId id="2147483648" r:id="rId4"/>
    <p:sldMasterId id="2147483660" r:id="rId5"/>
    <p:sldMasterId id="2147483671" r:id="rId6"/>
    <p:sldMasterId id="2147483677" r:id="rId7"/>
  </p:sldMasterIdLst>
  <p:notesMasterIdLst>
    <p:notesMasterId r:id="rId29"/>
  </p:notesMasterIdLst>
  <p:handoutMasterIdLst>
    <p:handoutMasterId r:id="rId30"/>
  </p:handoutMasterIdLst>
  <p:sldIdLst>
    <p:sldId id="2147469014" r:id="rId8"/>
    <p:sldId id="256" r:id="rId9"/>
    <p:sldId id="309" r:id="rId10"/>
    <p:sldId id="310" r:id="rId11"/>
    <p:sldId id="2147469015" r:id="rId12"/>
    <p:sldId id="2147469016" r:id="rId13"/>
    <p:sldId id="2147469017" r:id="rId14"/>
    <p:sldId id="2147469018" r:id="rId15"/>
    <p:sldId id="2147469019" r:id="rId16"/>
    <p:sldId id="2147469020" r:id="rId17"/>
    <p:sldId id="2147469021" r:id="rId18"/>
    <p:sldId id="2147469022" r:id="rId19"/>
    <p:sldId id="2147469023" r:id="rId20"/>
    <p:sldId id="2147468942" r:id="rId21"/>
    <p:sldId id="2147468943" r:id="rId22"/>
    <p:sldId id="2147468944" r:id="rId23"/>
    <p:sldId id="2147468945" r:id="rId24"/>
    <p:sldId id="2147469013" r:id="rId25"/>
    <p:sldId id="258" r:id="rId26"/>
    <p:sldId id="292" r:id="rId27"/>
    <p:sldId id="266" r:id="rId2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29"/>
    <p:restoredTop sz="95918"/>
  </p:normalViewPr>
  <p:slideViewPr>
    <p:cSldViewPr snapToGrid="0" snapToObjects="1">
      <p:cViewPr varScale="1">
        <p:scale>
          <a:sx n="123" d="100"/>
          <a:sy n="123" d="100"/>
        </p:scale>
        <p:origin x="576" y="176"/>
      </p:cViewPr>
      <p:guideLst/>
    </p:cSldViewPr>
  </p:slideViewPr>
  <p:notesTextViewPr>
    <p:cViewPr>
      <p:scale>
        <a:sx n="1" d="1"/>
        <a:sy n="1" d="1"/>
      </p:scale>
      <p:origin x="0" y="0"/>
    </p:cViewPr>
  </p:notesTextViewPr>
  <p:notesViewPr>
    <p:cSldViewPr snapToGrid="0" snapToObjects="1">
      <p:cViewPr varScale="1">
        <p:scale>
          <a:sx n="85" d="100"/>
          <a:sy n="85" d="100"/>
        </p:scale>
        <p:origin x="295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handoutMaster" Target="handoutMasters/handoutMaster1.xml"/><Relationship Id="rId8"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B9A3679-5D42-E04D-919B-C6FDC343E600}" type="slidenum">
              <a:rPr lang="fr-FR" smtClean="0"/>
              <a:t>‹N°›</a:t>
            </a:fld>
            <a:endParaRPr lang="fr-FR"/>
          </a:p>
        </p:txBody>
      </p:sp>
    </p:spTree>
    <p:extLst>
      <p:ext uri="{BB962C8B-B14F-4D97-AF65-F5344CB8AC3E}">
        <p14:creationId xmlns:p14="http://schemas.microsoft.com/office/powerpoint/2010/main" val="18872924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FAF44E-BAFD-844C-9D79-5C9682BD0C2C}" type="datetimeFigureOut">
              <a:rPr lang="fr-FR" smtClean="0"/>
              <a:t>03/10/2024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4B2791-4146-FF48-93E1-F3B89C1A595B}" type="slidenum">
              <a:rPr lang="fr-FR" smtClean="0"/>
              <a:t>‹N°›</a:t>
            </a:fld>
            <a:endParaRPr lang="fr-FR"/>
          </a:p>
        </p:txBody>
      </p:sp>
    </p:spTree>
    <p:extLst>
      <p:ext uri="{BB962C8B-B14F-4D97-AF65-F5344CB8AC3E}">
        <p14:creationId xmlns:p14="http://schemas.microsoft.com/office/powerpoint/2010/main" val="4507377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54B2791-4146-FF48-93E1-F3B89C1A595B}" type="slidenum">
              <a:rPr lang="fr-FR" smtClean="0"/>
              <a:t>3</a:t>
            </a:fld>
            <a:endParaRPr lang="fr-FR"/>
          </a:p>
        </p:txBody>
      </p:sp>
    </p:spTree>
    <p:extLst>
      <p:ext uri="{BB962C8B-B14F-4D97-AF65-F5344CB8AC3E}">
        <p14:creationId xmlns:p14="http://schemas.microsoft.com/office/powerpoint/2010/main" val="796793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AD366CD-1630-4AC4-BF7D-B40B8CA38ABA}" type="slidenum">
              <a:rPr lang="fr-FR" smtClean="0"/>
              <a:t>6</a:t>
            </a:fld>
            <a:endParaRPr lang="fr-FR"/>
          </a:p>
        </p:txBody>
      </p:sp>
    </p:spTree>
    <p:extLst>
      <p:ext uri="{BB962C8B-B14F-4D97-AF65-F5344CB8AC3E}">
        <p14:creationId xmlns:p14="http://schemas.microsoft.com/office/powerpoint/2010/main" val="3775785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Rapport Charges et Produits pour 2025 : Proposition 25 : Réduire les hospitalisations potentiellement évitables (HPE) et améliorer les sorties d’hospitalisation en anticipant et sécurisant le retour à domicile du patient - Diffuser l’indicateur HPE (hospitalisation potentiellement évitable) mis à disposition par l’Agence technique de l’information sur l’hospitalisation (</a:t>
            </a:r>
            <a:r>
              <a:rPr lang="fr-FR" err="1"/>
              <a:t>Atih</a:t>
            </a:r>
            <a:r>
              <a:rPr lang="fr-FR"/>
              <a:t>) à l’ensemble des acteurs de santé. - Accompagner les praticiens libéraux, les établissements de santé et établissements et services médicosociaux (ESMS) des territoires ayant un volume important d’HPE. - Intervenir auprès des patients identifiés comme étant à risque d’HPE (à domicile ou au moment d’une sortie d’hospitalisation). - Pour les sorties d’hospitalisation, développer les outils pour améliorer la coordination ville-hôpital, notamment le renseignement dans les logiciels des établissements de l’ensemble de l’équipe de soins primaires prenant en charge le patient à domicile. </a:t>
            </a:r>
          </a:p>
        </p:txBody>
      </p:sp>
      <p:sp>
        <p:nvSpPr>
          <p:cNvPr id="4" name="Espace réservé du numéro de diapositive 3"/>
          <p:cNvSpPr>
            <a:spLocks noGrp="1"/>
          </p:cNvSpPr>
          <p:nvPr>
            <p:ph type="sldNum" sz="quarter" idx="5"/>
          </p:nvPr>
        </p:nvSpPr>
        <p:spPr/>
        <p:txBody>
          <a:bodyPr/>
          <a:lstStyle/>
          <a:p>
            <a:fld id="{BAD366CD-1630-4AC4-BF7D-B40B8CA38ABA}" type="slidenum">
              <a:rPr lang="fr-FR" smtClean="0"/>
              <a:t>12</a:t>
            </a:fld>
            <a:endParaRPr lang="fr-FR"/>
          </a:p>
        </p:txBody>
      </p:sp>
    </p:spTree>
    <p:extLst>
      <p:ext uri="{BB962C8B-B14F-4D97-AF65-F5344CB8AC3E}">
        <p14:creationId xmlns:p14="http://schemas.microsoft.com/office/powerpoint/2010/main" val="36273790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7.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4.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b="1">
                <a:solidFill>
                  <a:srgbClr val="FF0000"/>
                </a:solidFill>
              </a:defRPr>
            </a:lvl1pPr>
          </a:lstStyle>
          <a:p>
            <a:r>
              <a:rPr lang="fr-FR"/>
              <a:t>Cliquez et modifiez le titre</a:t>
            </a:r>
            <a:endParaRPr lang="fr-FR" dirty="0"/>
          </a:p>
        </p:txBody>
      </p:sp>
      <p:sp>
        <p:nvSpPr>
          <p:cNvPr id="3" name="Sous-titre 2"/>
          <p:cNvSpPr>
            <a:spLocks noGrp="1"/>
          </p:cNvSpPr>
          <p:nvPr>
            <p:ph type="subTitle" idx="1"/>
          </p:nvPr>
        </p:nvSpPr>
        <p:spPr>
          <a:xfrm>
            <a:off x="1524000" y="3822063"/>
            <a:ext cx="9144000" cy="1655762"/>
          </a:xfrm>
        </p:spPr>
        <p:txBody>
          <a:bodyPr/>
          <a:lstStyle>
            <a:lvl1pPr marL="0" indent="0" algn="ctr">
              <a:buNone/>
              <a:defRPr sz="2400" b="1">
                <a:solidFill>
                  <a:srgbClr val="FF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endParaRPr lang="fr-FR" dirty="0"/>
          </a:p>
        </p:txBody>
      </p:sp>
      <p:sp>
        <p:nvSpPr>
          <p:cNvPr id="4" name="Espace réservé de la date 3"/>
          <p:cNvSpPr>
            <a:spLocks noGrp="1"/>
          </p:cNvSpPr>
          <p:nvPr>
            <p:ph type="dt" sz="half" idx="10"/>
          </p:nvPr>
        </p:nvSpPr>
        <p:spPr/>
        <p:txBody>
          <a:bodyPr/>
          <a:lstStyle>
            <a:lvl1pPr>
              <a:defRPr>
                <a:solidFill>
                  <a:schemeClr val="accent1"/>
                </a:solidFill>
              </a:defRPr>
            </a:lvl1pPr>
          </a:lstStyle>
          <a:p>
            <a:r>
              <a:rPr lang="fr-FR" dirty="0"/>
              <a:t>‹N°</a:t>
            </a:r>
            <a:fld id="{66144B91-94D0-104B-89D4-8C477ADF3E80}" type="slidenum">
              <a:rPr lang="fr-FR" smtClean="0"/>
              <a:pPr/>
              <a:t>‹N°›</a:t>
            </a:fld>
            <a:r>
              <a:rPr lang="fr-FR" dirty="0"/>
              <a:t>›</a:t>
            </a:r>
          </a:p>
        </p:txBody>
      </p:sp>
      <p:sp>
        <p:nvSpPr>
          <p:cNvPr id="5" name="Espace réservé du pied de page 4"/>
          <p:cNvSpPr>
            <a:spLocks noGrp="1"/>
          </p:cNvSpPr>
          <p:nvPr>
            <p:ph type="ftr" sz="quarter" idx="11"/>
          </p:nvPr>
        </p:nvSpPr>
        <p:spPr/>
        <p:txBody>
          <a:bodyPr/>
          <a:lstStyle/>
          <a:p>
            <a:endParaRPr lang="fr-FR"/>
          </a:p>
        </p:txBody>
      </p:sp>
      <p:pic>
        <p:nvPicPr>
          <p:cNvPr id="7" name="Image 6"/>
          <p:cNvPicPr>
            <a:picLocks noChangeAspect="1"/>
          </p:cNvPicPr>
          <p:nvPr userDrawn="1"/>
        </p:nvPicPr>
        <p:blipFill>
          <a:blip r:embed="rId2"/>
          <a:stretch>
            <a:fillRect/>
          </a:stretch>
        </p:blipFill>
        <p:spPr>
          <a:xfrm>
            <a:off x="9982200" y="4222907"/>
            <a:ext cx="1413580" cy="1821343"/>
          </a:xfrm>
          <a:prstGeom prst="rect">
            <a:avLst/>
          </a:prstGeom>
        </p:spPr>
      </p:pic>
      <p:pic>
        <p:nvPicPr>
          <p:cNvPr id="8" name="Image 7" descr="concentric_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1280" y="-654133"/>
            <a:ext cx="3683083" cy="3683083"/>
          </a:xfrm>
          <a:prstGeom prst="rect">
            <a:avLst/>
          </a:prstGeom>
        </p:spPr>
      </p:pic>
    </p:spTree>
    <p:extLst>
      <p:ext uri="{BB962C8B-B14F-4D97-AF65-F5344CB8AC3E}">
        <p14:creationId xmlns:p14="http://schemas.microsoft.com/office/powerpoint/2010/main" val="2095732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r>
              <a:rPr lang="fr-FR"/>
              <a:t>‹N°›</a:t>
            </a:r>
          </a:p>
        </p:txBody>
      </p:sp>
      <p:sp>
        <p:nvSpPr>
          <p:cNvPr id="5" name="Espace réservé du pied de page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509850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r>
              <a:rPr lang="fr-FR"/>
              <a:t>‹N°›</a:t>
            </a:r>
          </a:p>
        </p:txBody>
      </p:sp>
      <p:sp>
        <p:nvSpPr>
          <p:cNvPr id="5" name="Espace réservé du pied de page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594240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OVER_Plain">
    <p:bg>
      <p:bgPr>
        <a:solidFill>
          <a:schemeClr val="bg1"/>
        </a:solidFill>
        <a:effectLst/>
      </p:bgPr>
    </p:bg>
    <p:spTree>
      <p:nvGrpSpPr>
        <p:cNvPr id="1" name=""/>
        <p:cNvGrpSpPr/>
        <p:nvPr/>
      </p:nvGrpSpPr>
      <p:grpSpPr>
        <a:xfrm>
          <a:off x="0" y="0"/>
          <a:ext cx="0" cy="0"/>
          <a:chOff x="0" y="0"/>
          <a:chExt cx="0" cy="0"/>
        </a:xfrm>
      </p:grpSpPr>
      <p:pic>
        <p:nvPicPr>
          <p:cNvPr id="1026" name="Picture 2" descr="Photo doctor hold icon health and electronic medical record on interface digital healthcare and network">
            <a:extLst>
              <a:ext uri="{FF2B5EF4-FFF2-40B4-BE49-F238E27FC236}">
                <a16:creationId xmlns:a16="http://schemas.microsoft.com/office/drawing/2014/main" id="{FE829D6D-A62D-84E4-696E-DA4C7FE99785}"/>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2553" t="93" r="18857" b="-93"/>
          <a:stretch/>
        </p:blipFill>
        <p:spPr bwMode="auto">
          <a:xfrm>
            <a:off x="-1886079" y="-219"/>
            <a:ext cx="14078079" cy="6864569"/>
          </a:xfrm>
          <a:prstGeom prst="rect">
            <a:avLst/>
          </a:prstGeom>
          <a:noFill/>
          <a:extLst>
            <a:ext uri="{909E8E84-426E-40DD-AFC4-6F175D3DCCD1}">
              <a14:hiddenFill xmlns:a14="http://schemas.microsoft.com/office/drawing/2010/main">
                <a:solidFill>
                  <a:srgbClr val="FFFFFF"/>
                </a:solidFill>
              </a14:hiddenFill>
            </a:ext>
          </a:extLst>
        </p:spPr>
      </p:pic>
      <p:sp>
        <p:nvSpPr>
          <p:cNvPr id="30" name="Text Placeholder 29"/>
          <p:cNvSpPr>
            <a:spLocks noGrp="1"/>
          </p:cNvSpPr>
          <p:nvPr>
            <p:ph type="body" sz="quarter" idx="11" hasCustomPrompt="1"/>
          </p:nvPr>
        </p:nvSpPr>
        <p:spPr bwMode="gray">
          <a:xfrm>
            <a:off x="431800" y="4979896"/>
            <a:ext cx="5277864" cy="533480"/>
          </a:xfrm>
          <a:prstGeom prst="rect">
            <a:avLst/>
          </a:prstGeom>
        </p:spPr>
        <p:txBody>
          <a:bodyPr vert="horz" wrap="square" lIns="0" tIns="0" rIns="0" bIns="0" rtlCol="0" anchor="t" anchorCtr="0">
            <a:spAutoFit/>
          </a:bodyPr>
          <a:lstStyle>
            <a:lvl1pPr algn="l" defTabSz="1218786" rtl="0" eaLnBrk="1" latinLnBrk="0" hangingPunct="1">
              <a:lnSpc>
                <a:spcPct val="100000"/>
              </a:lnSpc>
              <a:spcBef>
                <a:spcPts val="0"/>
              </a:spcBef>
              <a:spcAft>
                <a:spcPts val="0"/>
              </a:spcAft>
              <a:buNone/>
              <a:defRPr lang="en-GB" sz="1867" b="1" kern="1200" cap="all" baseline="0" dirty="0" smtClean="0">
                <a:solidFill>
                  <a:schemeClr val="tx1"/>
                </a:solidFill>
                <a:latin typeface="+mn-lt"/>
                <a:ea typeface="+mj-ea"/>
                <a:cs typeface="+mj-cs"/>
              </a:defRPr>
            </a:lvl1pPr>
            <a:lvl2pPr>
              <a:spcBef>
                <a:spcPts val="0"/>
              </a:spcBef>
              <a:spcAft>
                <a:spcPts val="0"/>
              </a:spcAft>
              <a:defRPr sz="1600" b="0" cap="all" baseline="0">
                <a:solidFill>
                  <a:schemeClr val="bg1"/>
                </a:solidFill>
              </a:defRPr>
            </a:lvl2pPr>
            <a:lvl3pPr>
              <a:defRPr sz="1600" b="0" cap="all" baseline="0">
                <a:solidFill>
                  <a:schemeClr val="bg1"/>
                </a:solidFill>
              </a:defRPr>
            </a:lvl3pPr>
            <a:lvl4pPr>
              <a:defRPr sz="1600" b="0" cap="all" baseline="0">
                <a:solidFill>
                  <a:schemeClr val="bg1"/>
                </a:solidFill>
              </a:defRPr>
            </a:lvl4pPr>
            <a:lvl5pPr>
              <a:defRPr sz="1600" b="0" cap="all" baseline="0">
                <a:solidFill>
                  <a:schemeClr val="bg1"/>
                </a:solidFill>
              </a:defRPr>
            </a:lvl5pPr>
          </a:lstStyle>
          <a:p>
            <a:pPr lvl="0"/>
            <a:r>
              <a:rPr lang="en-US"/>
              <a:t>Author</a:t>
            </a:r>
          </a:p>
          <a:p>
            <a:pPr lvl="1"/>
            <a:r>
              <a:rPr lang="en-US"/>
              <a:t>Date</a:t>
            </a:r>
            <a:endParaRPr lang="en-GB"/>
          </a:p>
        </p:txBody>
      </p:sp>
      <p:grpSp>
        <p:nvGrpSpPr>
          <p:cNvPr id="4" name="Group 3"/>
          <p:cNvGrpSpPr/>
          <p:nvPr/>
        </p:nvGrpSpPr>
        <p:grpSpPr>
          <a:xfrm>
            <a:off x="685274" y="5774618"/>
            <a:ext cx="161925" cy="1089733"/>
            <a:chOff x="513955" y="4330963"/>
            <a:chExt cx="121444" cy="817300"/>
          </a:xfrm>
        </p:grpSpPr>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2400">
                <a:solidFill>
                  <a:schemeClr val="tx1"/>
                </a:solidFill>
              </a:endParaRPr>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2400">
                <a:solidFill>
                  <a:schemeClr val="bg1"/>
                </a:solidFill>
              </a:endParaRPr>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2400">
                <a:solidFill>
                  <a:schemeClr val="bg1"/>
                </a:solidFill>
              </a:endParaRPr>
            </a:p>
          </p:txBody>
        </p:sp>
      </p:grpSp>
      <p:grpSp>
        <p:nvGrpSpPr>
          <p:cNvPr id="7" name="Group 6"/>
          <p:cNvGrpSpPr/>
          <p:nvPr/>
        </p:nvGrpSpPr>
        <p:grpSpPr>
          <a:xfrm>
            <a:off x="686548" y="1"/>
            <a:ext cx="161925" cy="1403711"/>
            <a:chOff x="514911" y="0"/>
            <a:chExt cx="121444" cy="1052783"/>
          </a:xfrm>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2400"/>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2400"/>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2400"/>
            </a:p>
          </p:txBody>
        </p:sp>
      </p:grpSp>
      <p:sp>
        <p:nvSpPr>
          <p:cNvPr id="22" name="Title 1">
            <a:extLst>
              <a:ext uri="{FF2B5EF4-FFF2-40B4-BE49-F238E27FC236}">
                <a16:creationId xmlns:a16="http://schemas.microsoft.com/office/drawing/2014/main" id="{FCAE305E-5DDC-7645-9B0E-0995604F0A19}"/>
              </a:ext>
            </a:extLst>
          </p:cNvPr>
          <p:cNvSpPr>
            <a:spLocks noGrp="1"/>
          </p:cNvSpPr>
          <p:nvPr>
            <p:ph type="ctrTitle"/>
          </p:nvPr>
        </p:nvSpPr>
        <p:spPr bwMode="gray">
          <a:xfrm>
            <a:off x="431800" y="3013711"/>
            <a:ext cx="6143567" cy="919227"/>
          </a:xfrm>
          <a:prstGeom prst="rect">
            <a:avLst/>
          </a:prstGeom>
        </p:spPr>
        <p:txBody>
          <a:bodyPr wrap="square" lIns="0" tIns="0" rIns="0" bIns="0" anchor="t">
            <a:spAutoFit/>
          </a:bodyPr>
          <a:lstStyle>
            <a:lvl1pPr algn="l">
              <a:defRPr sz="3733">
                <a:solidFill>
                  <a:srgbClr val="ED1A3B"/>
                </a:solidFill>
              </a:defRPr>
            </a:lvl1pPr>
          </a:lstStyle>
          <a:p>
            <a:r>
              <a:rPr lang="fr-FR"/>
              <a:t>Modifiez le style du titre</a:t>
            </a:r>
            <a:endParaRPr lang="en-GB"/>
          </a:p>
        </p:txBody>
      </p:sp>
      <p:sp>
        <p:nvSpPr>
          <p:cNvPr id="23" name="Subtitle 2">
            <a:extLst>
              <a:ext uri="{FF2B5EF4-FFF2-40B4-BE49-F238E27FC236}">
                <a16:creationId xmlns:a16="http://schemas.microsoft.com/office/drawing/2014/main" id="{EC44B38B-B175-0345-B193-9C29194F1D94}"/>
              </a:ext>
            </a:extLst>
          </p:cNvPr>
          <p:cNvSpPr>
            <a:spLocks noGrp="1"/>
          </p:cNvSpPr>
          <p:nvPr>
            <p:ph type="subTitle" idx="1" hasCustomPrompt="1"/>
          </p:nvPr>
        </p:nvSpPr>
        <p:spPr bwMode="gray">
          <a:xfrm>
            <a:off x="431800" y="3922778"/>
            <a:ext cx="10800000" cy="369332"/>
          </a:xfrm>
          <a:prstGeom prst="rect">
            <a:avLst/>
          </a:prstGeom>
        </p:spPr>
        <p:txBody>
          <a:bodyPr wrap="square" lIns="0" tIns="0" rIns="0" bIns="0" anchor="t">
            <a:spAutoFit/>
          </a:bodyPr>
          <a:lstStyle>
            <a:lvl1pPr marL="0" indent="0" algn="l">
              <a:buNone/>
              <a:defRPr sz="2400" b="0">
                <a:solidFill>
                  <a:schemeClr val="tx2"/>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en-US"/>
              <a:t>CLICK TO EDIT MASTER SUBTITLE STYLE</a:t>
            </a:r>
            <a:endParaRPr lang="en-GB"/>
          </a:p>
        </p:txBody>
      </p:sp>
      <p:pic>
        <p:nvPicPr>
          <p:cNvPr id="2" name="Picture 6">
            <a:extLst>
              <a:ext uri="{FF2B5EF4-FFF2-40B4-BE49-F238E27FC236}">
                <a16:creationId xmlns:a16="http://schemas.microsoft.com/office/drawing/2014/main" id="{CE3E257D-D729-458D-BABE-ED4043372780}"/>
              </a:ext>
            </a:extLst>
          </p:cNvPr>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00303" y="6230132"/>
            <a:ext cx="1119517" cy="429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603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ERNIERE">
    <p:spTree>
      <p:nvGrpSpPr>
        <p:cNvPr id="1" name=""/>
        <p:cNvGrpSpPr/>
        <p:nvPr/>
      </p:nvGrpSpPr>
      <p:grpSpPr>
        <a:xfrm>
          <a:off x="0" y="0"/>
          <a:ext cx="0" cy="0"/>
          <a:chOff x="0" y="0"/>
          <a:chExt cx="0" cy="0"/>
        </a:xfrm>
      </p:grpSpPr>
      <p:pic>
        <p:nvPicPr>
          <p:cNvPr id="3" name="Image 2" descr="Une image contenant texte, carte&#10;&#10;Description générée automatiquement">
            <a:extLst>
              <a:ext uri="{FF2B5EF4-FFF2-40B4-BE49-F238E27FC236}">
                <a16:creationId xmlns:a16="http://schemas.microsoft.com/office/drawing/2014/main" id="{D5C67E98-C5FD-9E43-908B-08FA7390C859}"/>
              </a:ext>
            </a:extLst>
          </p:cNvPr>
          <p:cNvPicPr>
            <a:picLocks noChangeAspect="1"/>
          </p:cNvPicPr>
          <p:nvPr/>
        </p:nvPicPr>
        <p:blipFill>
          <a:blip r:embed="rId2"/>
          <a:stretch>
            <a:fillRect/>
          </a:stretch>
        </p:blipFill>
        <p:spPr>
          <a:xfrm>
            <a:off x="5511800" y="0"/>
            <a:ext cx="6680200" cy="6858000"/>
          </a:xfrm>
          <a:prstGeom prst="rect">
            <a:avLst/>
          </a:prstGeom>
        </p:spPr>
      </p:pic>
      <p:pic>
        <p:nvPicPr>
          <p:cNvPr id="13" name="Image 12">
            <a:extLst>
              <a:ext uri="{FF2B5EF4-FFF2-40B4-BE49-F238E27FC236}">
                <a16:creationId xmlns:a16="http://schemas.microsoft.com/office/drawing/2014/main" id="{D39CBC76-F01F-8741-9C93-EC7805E4A7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744" b="5915"/>
          <a:stretch/>
        </p:blipFill>
        <p:spPr>
          <a:xfrm>
            <a:off x="4650425" y="-1"/>
            <a:ext cx="2844790" cy="6859262"/>
          </a:xfrm>
          <a:prstGeom prst="rect">
            <a:avLst/>
          </a:prstGeom>
        </p:spPr>
      </p:pic>
      <p:pic>
        <p:nvPicPr>
          <p:cNvPr id="16" name="Graphique 15">
            <a:extLst>
              <a:ext uri="{FF2B5EF4-FFF2-40B4-BE49-F238E27FC236}">
                <a16:creationId xmlns:a16="http://schemas.microsoft.com/office/drawing/2014/main" id="{18382F34-428A-6C43-8B6E-F2A78E9AE40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72796" y="3429000"/>
            <a:ext cx="399374" cy="399374"/>
          </a:xfrm>
          <a:prstGeom prst="rect">
            <a:avLst/>
          </a:prstGeom>
          <a:effectLst/>
        </p:spPr>
      </p:pic>
      <p:grpSp>
        <p:nvGrpSpPr>
          <p:cNvPr id="9" name="Group 3">
            <a:extLst>
              <a:ext uri="{FF2B5EF4-FFF2-40B4-BE49-F238E27FC236}">
                <a16:creationId xmlns:a16="http://schemas.microsoft.com/office/drawing/2014/main" id="{D50A0A1F-073D-4246-A656-B8A05E14109D}"/>
              </a:ext>
            </a:extLst>
          </p:cNvPr>
          <p:cNvGrpSpPr/>
          <p:nvPr/>
        </p:nvGrpSpPr>
        <p:grpSpPr>
          <a:xfrm>
            <a:off x="674516" y="5774618"/>
            <a:ext cx="161925" cy="1089733"/>
            <a:chOff x="513955" y="4330963"/>
            <a:chExt cx="121444" cy="817300"/>
          </a:xfrm>
        </p:grpSpPr>
        <p:sp>
          <p:nvSpPr>
            <p:cNvPr id="10" name="Freeform 12">
              <a:extLst>
                <a:ext uri="{FF2B5EF4-FFF2-40B4-BE49-F238E27FC236}">
                  <a16:creationId xmlns:a16="http://schemas.microsoft.com/office/drawing/2014/main" id="{22EBF412-F88F-264D-B434-803CA0ADA407}"/>
                </a:ext>
              </a:extLst>
            </p:cNvPr>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2400">
                <a:solidFill>
                  <a:schemeClr val="tx1"/>
                </a:solidFill>
              </a:endParaRPr>
            </a:p>
          </p:txBody>
        </p:sp>
        <p:sp>
          <p:nvSpPr>
            <p:cNvPr id="11" name="Freeform 12">
              <a:extLst>
                <a:ext uri="{FF2B5EF4-FFF2-40B4-BE49-F238E27FC236}">
                  <a16:creationId xmlns:a16="http://schemas.microsoft.com/office/drawing/2014/main" id="{6CCA4119-C86C-2941-8C92-291624FDF259}"/>
                </a:ext>
              </a:extLst>
            </p:cNvPr>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2400">
                <a:solidFill>
                  <a:schemeClr val="bg1"/>
                </a:solidFill>
              </a:endParaRPr>
            </a:p>
          </p:txBody>
        </p:sp>
        <p:sp>
          <p:nvSpPr>
            <p:cNvPr id="18" name="Freeform 12">
              <a:extLst>
                <a:ext uri="{FF2B5EF4-FFF2-40B4-BE49-F238E27FC236}">
                  <a16:creationId xmlns:a16="http://schemas.microsoft.com/office/drawing/2014/main" id="{30782824-A0A9-034C-86AA-C972CBF247A4}"/>
                </a:ext>
              </a:extLst>
            </p:cNvPr>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2400">
                <a:solidFill>
                  <a:schemeClr val="bg1"/>
                </a:solidFill>
              </a:endParaRPr>
            </a:p>
          </p:txBody>
        </p:sp>
      </p:grpSp>
      <p:grpSp>
        <p:nvGrpSpPr>
          <p:cNvPr id="19" name="Group 6">
            <a:extLst>
              <a:ext uri="{FF2B5EF4-FFF2-40B4-BE49-F238E27FC236}">
                <a16:creationId xmlns:a16="http://schemas.microsoft.com/office/drawing/2014/main" id="{7597B79C-D365-0744-8018-D77E35EAC5E5}"/>
              </a:ext>
            </a:extLst>
          </p:cNvPr>
          <p:cNvGrpSpPr/>
          <p:nvPr/>
        </p:nvGrpSpPr>
        <p:grpSpPr>
          <a:xfrm>
            <a:off x="675790" y="1"/>
            <a:ext cx="161925" cy="1403711"/>
            <a:chOff x="514911" y="0"/>
            <a:chExt cx="121444" cy="1052783"/>
          </a:xfrm>
        </p:grpSpPr>
        <p:sp>
          <p:nvSpPr>
            <p:cNvPr id="20" name="Freeform 12">
              <a:extLst>
                <a:ext uri="{FF2B5EF4-FFF2-40B4-BE49-F238E27FC236}">
                  <a16:creationId xmlns:a16="http://schemas.microsoft.com/office/drawing/2014/main" id="{632D97B4-7E24-E940-9D51-99283D3A99D9}"/>
                </a:ext>
              </a:extLst>
            </p:cNvPr>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2400"/>
            </a:p>
          </p:txBody>
        </p:sp>
        <p:sp>
          <p:nvSpPr>
            <p:cNvPr id="21" name="Freeform 12">
              <a:extLst>
                <a:ext uri="{FF2B5EF4-FFF2-40B4-BE49-F238E27FC236}">
                  <a16:creationId xmlns:a16="http://schemas.microsoft.com/office/drawing/2014/main" id="{83428789-8CF7-9745-9F3D-92B21BF19FA0}"/>
                </a:ext>
              </a:extLst>
            </p:cNvPr>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2400"/>
            </a:p>
          </p:txBody>
        </p:sp>
        <p:sp>
          <p:nvSpPr>
            <p:cNvPr id="22" name="Freeform 12">
              <a:extLst>
                <a:ext uri="{FF2B5EF4-FFF2-40B4-BE49-F238E27FC236}">
                  <a16:creationId xmlns:a16="http://schemas.microsoft.com/office/drawing/2014/main" id="{7B0BB148-5ABB-6544-89F7-77AC1DD254E7}"/>
                </a:ext>
              </a:extLst>
            </p:cNvPr>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2400"/>
            </a:p>
          </p:txBody>
        </p:sp>
      </p:grpSp>
      <p:pic>
        <p:nvPicPr>
          <p:cNvPr id="23" name="Image 22">
            <a:extLst>
              <a:ext uri="{FF2B5EF4-FFF2-40B4-BE49-F238E27FC236}">
                <a16:creationId xmlns:a16="http://schemas.microsoft.com/office/drawing/2014/main" id="{45F81FA4-EA3D-46F6-90DE-A357058FBA2D}"/>
              </a:ext>
            </a:extLst>
          </p:cNvPr>
          <p:cNvPicPr>
            <a:picLocks noChangeAspect="1"/>
          </p:cNvPicPr>
          <p:nvPr/>
        </p:nvPicPr>
        <p:blipFill rotWithShape="1">
          <a:blip r:embed="rId6"/>
          <a:srcRect l="7921" t="17014" r="6956" b="24211"/>
          <a:stretch/>
        </p:blipFill>
        <p:spPr>
          <a:xfrm>
            <a:off x="10759154" y="6101698"/>
            <a:ext cx="1324599" cy="615952"/>
          </a:xfrm>
          <a:prstGeom prst="rect">
            <a:avLst/>
          </a:prstGeom>
        </p:spPr>
      </p:pic>
      <p:pic>
        <p:nvPicPr>
          <p:cNvPr id="17" name="Image 16" descr="Une image contenant bâtiment, signe&#10;&#10;Description générée automatiquement">
            <a:extLst>
              <a:ext uri="{FF2B5EF4-FFF2-40B4-BE49-F238E27FC236}">
                <a16:creationId xmlns:a16="http://schemas.microsoft.com/office/drawing/2014/main" id="{8ED2B02B-3E42-4388-0E61-E4288524AC42}"/>
              </a:ext>
            </a:extLst>
          </p:cNvPr>
          <p:cNvPicPr>
            <a:picLocks noChangeAspect="1"/>
          </p:cNvPicPr>
          <p:nvPr userDrawn="1"/>
        </p:nvPicPr>
        <p:blipFill rotWithShape="1">
          <a:blip r:embed="rId7"/>
          <a:srcRect l="34947"/>
          <a:stretch/>
        </p:blipFill>
        <p:spPr>
          <a:xfrm>
            <a:off x="4309596" y="-4896"/>
            <a:ext cx="7940833" cy="6862896"/>
          </a:xfrm>
          <a:prstGeom prst="rect">
            <a:avLst/>
          </a:prstGeom>
        </p:spPr>
      </p:pic>
      <p:pic>
        <p:nvPicPr>
          <p:cNvPr id="24" name="Image 23">
            <a:extLst>
              <a:ext uri="{FF2B5EF4-FFF2-40B4-BE49-F238E27FC236}">
                <a16:creationId xmlns:a16="http://schemas.microsoft.com/office/drawing/2014/main" id="{76439EFB-C87F-E694-D072-2173FCAC362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5744" b="5915"/>
          <a:stretch/>
        </p:blipFill>
        <p:spPr>
          <a:xfrm>
            <a:off x="3082882" y="-1"/>
            <a:ext cx="3274375" cy="6859262"/>
          </a:xfrm>
          <a:prstGeom prst="rect">
            <a:avLst/>
          </a:prstGeom>
        </p:spPr>
      </p:pic>
      <p:pic>
        <p:nvPicPr>
          <p:cNvPr id="25" name="Image 24">
            <a:extLst>
              <a:ext uri="{FF2B5EF4-FFF2-40B4-BE49-F238E27FC236}">
                <a16:creationId xmlns:a16="http://schemas.microsoft.com/office/drawing/2014/main" id="{9EC3EB21-1B90-0498-4EDF-E0C93AD1E4E9}"/>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778061" y="6237086"/>
            <a:ext cx="982136" cy="378279"/>
          </a:xfrm>
          <a:prstGeom prst="rect">
            <a:avLst/>
          </a:prstGeom>
        </p:spPr>
      </p:pic>
      <p:grpSp>
        <p:nvGrpSpPr>
          <p:cNvPr id="26" name="Group 3">
            <a:extLst>
              <a:ext uri="{FF2B5EF4-FFF2-40B4-BE49-F238E27FC236}">
                <a16:creationId xmlns:a16="http://schemas.microsoft.com/office/drawing/2014/main" id="{3BBC3A48-6736-6C4C-7C16-A36F2C836343}"/>
              </a:ext>
            </a:extLst>
          </p:cNvPr>
          <p:cNvGrpSpPr/>
          <p:nvPr userDrawn="1"/>
        </p:nvGrpSpPr>
        <p:grpSpPr>
          <a:xfrm>
            <a:off x="674516" y="5774618"/>
            <a:ext cx="161925" cy="1089733"/>
            <a:chOff x="513955" y="4330963"/>
            <a:chExt cx="121444" cy="817300"/>
          </a:xfrm>
        </p:grpSpPr>
        <p:sp>
          <p:nvSpPr>
            <p:cNvPr id="27" name="Freeform 12">
              <a:extLst>
                <a:ext uri="{FF2B5EF4-FFF2-40B4-BE49-F238E27FC236}">
                  <a16:creationId xmlns:a16="http://schemas.microsoft.com/office/drawing/2014/main" id="{D10D5EDD-75F9-4E5E-1BE0-92703DD27B1C}"/>
                </a:ext>
              </a:extLst>
            </p:cNvPr>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2400">
                <a:solidFill>
                  <a:schemeClr val="tx1"/>
                </a:solidFill>
              </a:endParaRPr>
            </a:p>
          </p:txBody>
        </p:sp>
        <p:sp>
          <p:nvSpPr>
            <p:cNvPr id="28" name="Freeform 12">
              <a:extLst>
                <a:ext uri="{FF2B5EF4-FFF2-40B4-BE49-F238E27FC236}">
                  <a16:creationId xmlns:a16="http://schemas.microsoft.com/office/drawing/2014/main" id="{B4AE13F7-6E53-3857-6C8A-97ACAA3C8EC5}"/>
                </a:ext>
              </a:extLst>
            </p:cNvPr>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2400">
                <a:solidFill>
                  <a:schemeClr val="bg1"/>
                </a:solidFill>
              </a:endParaRPr>
            </a:p>
          </p:txBody>
        </p:sp>
        <p:sp>
          <p:nvSpPr>
            <p:cNvPr id="29" name="Freeform 12">
              <a:extLst>
                <a:ext uri="{FF2B5EF4-FFF2-40B4-BE49-F238E27FC236}">
                  <a16:creationId xmlns:a16="http://schemas.microsoft.com/office/drawing/2014/main" id="{4CC465B6-4565-2B12-7EB8-C7579648AB91}"/>
                </a:ext>
              </a:extLst>
            </p:cNvPr>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2400">
                <a:solidFill>
                  <a:schemeClr val="bg1"/>
                </a:solidFill>
              </a:endParaRPr>
            </a:p>
          </p:txBody>
        </p:sp>
      </p:grpSp>
      <p:grpSp>
        <p:nvGrpSpPr>
          <p:cNvPr id="30" name="Group 6">
            <a:extLst>
              <a:ext uri="{FF2B5EF4-FFF2-40B4-BE49-F238E27FC236}">
                <a16:creationId xmlns:a16="http://schemas.microsoft.com/office/drawing/2014/main" id="{D73E962E-AA66-F14A-4CAD-87FDDA8D68EE}"/>
              </a:ext>
            </a:extLst>
          </p:cNvPr>
          <p:cNvGrpSpPr/>
          <p:nvPr userDrawn="1"/>
        </p:nvGrpSpPr>
        <p:grpSpPr>
          <a:xfrm>
            <a:off x="675790" y="1"/>
            <a:ext cx="161925" cy="1403711"/>
            <a:chOff x="514911" y="0"/>
            <a:chExt cx="121444" cy="1052783"/>
          </a:xfrm>
        </p:grpSpPr>
        <p:sp>
          <p:nvSpPr>
            <p:cNvPr id="31" name="Freeform 12">
              <a:extLst>
                <a:ext uri="{FF2B5EF4-FFF2-40B4-BE49-F238E27FC236}">
                  <a16:creationId xmlns:a16="http://schemas.microsoft.com/office/drawing/2014/main" id="{7161A242-5897-E8D4-AA5E-E35D7276BAA1}"/>
                </a:ext>
              </a:extLst>
            </p:cNvPr>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2400"/>
            </a:p>
          </p:txBody>
        </p:sp>
        <p:sp>
          <p:nvSpPr>
            <p:cNvPr id="32" name="Freeform 12">
              <a:extLst>
                <a:ext uri="{FF2B5EF4-FFF2-40B4-BE49-F238E27FC236}">
                  <a16:creationId xmlns:a16="http://schemas.microsoft.com/office/drawing/2014/main" id="{2107CD65-F532-4B82-2BE8-DD6F0F636E8B}"/>
                </a:ext>
              </a:extLst>
            </p:cNvPr>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2400"/>
            </a:p>
          </p:txBody>
        </p:sp>
        <p:sp>
          <p:nvSpPr>
            <p:cNvPr id="33" name="Freeform 12">
              <a:extLst>
                <a:ext uri="{FF2B5EF4-FFF2-40B4-BE49-F238E27FC236}">
                  <a16:creationId xmlns:a16="http://schemas.microsoft.com/office/drawing/2014/main" id="{B1B6B526-256E-0375-4348-0A9909D12A32}"/>
                </a:ext>
              </a:extLst>
            </p:cNvPr>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2400"/>
            </a:p>
          </p:txBody>
        </p:sp>
      </p:grpSp>
    </p:spTree>
    <p:extLst>
      <p:ext uri="{BB962C8B-B14F-4D97-AF65-F5344CB8AC3E}">
        <p14:creationId xmlns:p14="http://schemas.microsoft.com/office/powerpoint/2010/main" val="26831526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redential FR">
    <p:bg bwMode="gray">
      <p:bgRef idx="1001">
        <a:schemeClr val="bg1"/>
      </p:bgRef>
    </p:bg>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bwMode="gray">
          <a:xfrm>
            <a:off x="431805" y="1664464"/>
            <a:ext cx="6267445" cy="4172400"/>
          </a:xfrm>
          <a:prstGeom prst="rect">
            <a:avLst/>
          </a:prstGeom>
        </p:spPr>
        <p:txBody>
          <a:bodyPr lIns="0" tIns="0" rIns="0" bIns="0"/>
          <a:lstStyle>
            <a:lvl1pPr>
              <a:lnSpc>
                <a:spcPct val="100000"/>
              </a:lnSpc>
              <a:spcBef>
                <a:spcPts val="0"/>
              </a:spcBef>
              <a:spcAft>
                <a:spcPts val="600"/>
              </a:spcAft>
              <a:defRPr/>
            </a:lvl1pPr>
            <a:lvl2pPr>
              <a:lnSpc>
                <a:spcPct val="100000"/>
              </a:lnSpc>
              <a:spcBef>
                <a:spcPts val="0"/>
              </a:spcBef>
              <a:spcAft>
                <a:spcPts val="600"/>
              </a:spcAft>
              <a:defRPr sz="2000"/>
            </a:lvl2pPr>
            <a:lvl3pPr>
              <a:lnSpc>
                <a:spcPct val="100000"/>
              </a:lnSpc>
              <a:spcBef>
                <a:spcPts val="0"/>
              </a:spcBef>
              <a:spcAft>
                <a:spcPts val="600"/>
              </a:spcAft>
              <a:defRPr sz="2000"/>
            </a:lvl3pPr>
            <a:lvl4pPr>
              <a:lnSpc>
                <a:spcPct val="100000"/>
              </a:lnSpc>
              <a:spcBef>
                <a:spcPts val="0"/>
              </a:spcBef>
              <a:spcAft>
                <a:spcPts val="600"/>
              </a:spcAft>
              <a:defRPr sz="2000"/>
            </a:lvl4pPr>
            <a:lvl5pPr>
              <a:lnSpc>
                <a:spcPct val="100000"/>
              </a:lnSpc>
              <a:spcBef>
                <a:spcPts val="0"/>
              </a:spcBef>
              <a:spcAft>
                <a:spcPts val="600"/>
              </a:spcAft>
              <a:defRPr sz="2000"/>
            </a:lvl5pPr>
            <a:lvl6pPr>
              <a:spcBef>
                <a:spcPts val="0"/>
              </a:spcBef>
              <a:spcAft>
                <a:spcPts val="600"/>
              </a:spcAft>
              <a:defRPr/>
            </a:lvl6pPr>
            <a:lvl7pPr>
              <a:spcBef>
                <a:spcPts val="0"/>
              </a:spcBef>
              <a:spcAft>
                <a:spcPts val="600"/>
              </a:spcAft>
              <a:defRPr/>
            </a:lvl7pPr>
            <a:lvl8pPr>
              <a:spcBef>
                <a:spcPts val="0"/>
              </a:spcBef>
              <a:spcAft>
                <a:spcPts val="600"/>
              </a:spcAft>
              <a:defRPr/>
            </a:lvl8pPr>
            <a:lvl9pPr>
              <a:spcBef>
                <a:spcPts val="0"/>
              </a:spcBef>
              <a:spcAft>
                <a:spcPts val="600"/>
              </a:spcAft>
              <a:defRPr/>
            </a:lvl9pPr>
          </a:lstStyle>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Freeform 12">
            <a:extLst>
              <a:ext uri="{FF2B5EF4-FFF2-40B4-BE49-F238E27FC236}">
                <a16:creationId xmlns:a16="http://schemas.microsoft.com/office/drawing/2014/main" id="{D66654E3-86F2-422F-B8E9-20115ABB025B}"/>
              </a:ext>
            </a:extLst>
          </p:cNvPr>
          <p:cNvSpPr>
            <a:spLocks noChangeAspect="1"/>
          </p:cNvSpPr>
          <p:nvPr userDrawn="1"/>
        </p:nvSpPr>
        <p:spPr bwMode="gray">
          <a:xfrm>
            <a:off x="676815" y="6242051"/>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en-GB" sz="2400"/>
          </a:p>
        </p:txBody>
      </p:sp>
      <p:sp>
        <p:nvSpPr>
          <p:cNvPr id="8" name="Freeform 10">
            <a:extLst>
              <a:ext uri="{FF2B5EF4-FFF2-40B4-BE49-F238E27FC236}">
                <a16:creationId xmlns:a16="http://schemas.microsoft.com/office/drawing/2014/main" id="{C5125A31-F517-4E78-BC8C-D05A48E90ED3}"/>
              </a:ext>
            </a:extLst>
          </p:cNvPr>
          <p:cNvSpPr>
            <a:spLocks noChangeAspect="1"/>
          </p:cNvSpPr>
          <p:nvPr userDrawn="1"/>
        </p:nvSpPr>
        <p:spPr bwMode="gray">
          <a:xfrm rot="10800000">
            <a:off x="676815" y="1"/>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en-GB" sz="2400"/>
          </a:p>
        </p:txBody>
      </p:sp>
      <p:sp>
        <p:nvSpPr>
          <p:cNvPr id="10" name="TextBox 3">
            <a:extLst>
              <a:ext uri="{FF2B5EF4-FFF2-40B4-BE49-F238E27FC236}">
                <a16:creationId xmlns:a16="http://schemas.microsoft.com/office/drawing/2014/main" id="{D4392AA8-989D-4624-8AFC-DA5FAC0591BB}"/>
              </a:ext>
            </a:extLst>
          </p:cNvPr>
          <p:cNvSpPr txBox="1"/>
          <p:nvPr userDrawn="1"/>
        </p:nvSpPr>
        <p:spPr>
          <a:xfrm>
            <a:off x="1037618" y="6447384"/>
            <a:ext cx="553396" cy="205121"/>
          </a:xfrm>
          <a:prstGeom prst="rect">
            <a:avLst/>
          </a:prstGeom>
          <a:noFill/>
        </p:spPr>
        <p:txBody>
          <a:bodyPr wrap="square" lIns="0" tIns="0" rIns="0" bIns="0" rtlCol="0" anchor="b" anchorCtr="0">
            <a:spAutoFit/>
          </a:bodyPr>
          <a:lstStyle/>
          <a:p>
            <a:fld id="{BFB441F5-AB9F-4FDC-AD6C-CB1DCDA421C0}" type="slidenum">
              <a:rPr lang="en-GB" sz="1333" smtClean="0">
                <a:solidFill>
                  <a:schemeClr val="tx1"/>
                </a:solidFill>
              </a:rPr>
              <a:t>‹N°›</a:t>
            </a:fld>
            <a:endParaRPr lang="en-GB" sz="1333">
              <a:solidFill>
                <a:schemeClr val="tx1"/>
              </a:solidFill>
            </a:endParaRPr>
          </a:p>
        </p:txBody>
      </p:sp>
      <p:sp>
        <p:nvSpPr>
          <p:cNvPr id="12" name="Text Placeholder 8">
            <a:extLst>
              <a:ext uri="{FF2B5EF4-FFF2-40B4-BE49-F238E27FC236}">
                <a16:creationId xmlns:a16="http://schemas.microsoft.com/office/drawing/2014/main" id="{C3DE4CD3-55C6-1F4B-817D-91598B0438F4}"/>
              </a:ext>
            </a:extLst>
          </p:cNvPr>
          <p:cNvSpPr>
            <a:spLocks noGrp="1"/>
          </p:cNvSpPr>
          <p:nvPr>
            <p:ph type="body" sz="quarter" idx="14" hasCustomPrompt="1"/>
          </p:nvPr>
        </p:nvSpPr>
        <p:spPr bwMode="gray">
          <a:xfrm>
            <a:off x="422835" y="1197251"/>
            <a:ext cx="11346330" cy="246221"/>
          </a:xfrm>
          <a:prstGeom prst="rect">
            <a:avLst/>
          </a:prstGeom>
        </p:spPr>
        <p:txBody>
          <a:bodyPr wrap="square" lIns="0" tIns="0" rIns="0" bIns="0">
            <a:spAutoFit/>
          </a:bodyPr>
          <a:lstStyle>
            <a:lvl1pPr algn="l">
              <a:lnSpc>
                <a:spcPct val="80000"/>
              </a:lnSpc>
              <a:spcBef>
                <a:spcPts val="0"/>
              </a:spcBef>
              <a:spcAft>
                <a:spcPts val="0"/>
              </a:spcAft>
              <a:defRPr sz="2000" b="0">
                <a:solidFill>
                  <a:srgbClr val="404040"/>
                </a:solidFill>
              </a:defRPr>
            </a:lvl1pPr>
          </a:lstStyle>
          <a:p>
            <a:pPr lvl="0"/>
            <a:r>
              <a:rPr lang="en-US"/>
              <a:t>[SUBTITLE]</a:t>
            </a:r>
          </a:p>
        </p:txBody>
      </p:sp>
      <p:sp>
        <p:nvSpPr>
          <p:cNvPr id="9" name="Title Placeholder 1">
            <a:extLst>
              <a:ext uri="{FF2B5EF4-FFF2-40B4-BE49-F238E27FC236}">
                <a16:creationId xmlns:a16="http://schemas.microsoft.com/office/drawing/2014/main" id="{310B11B6-DDF3-9D45-8447-718C6A0B9A14}"/>
              </a:ext>
            </a:extLst>
          </p:cNvPr>
          <p:cNvSpPr>
            <a:spLocks noGrp="1"/>
          </p:cNvSpPr>
          <p:nvPr>
            <p:ph type="title"/>
          </p:nvPr>
        </p:nvSpPr>
        <p:spPr bwMode="gray">
          <a:xfrm>
            <a:off x="422835" y="770467"/>
            <a:ext cx="11328397" cy="344710"/>
          </a:xfrm>
          <a:prstGeom prst="rect">
            <a:avLst/>
          </a:prstGeom>
        </p:spPr>
        <p:txBody>
          <a:bodyPr vert="horz" wrap="square" lIns="0" tIns="0" rIns="0" bIns="0" rtlCol="0" anchor="t" anchorCtr="0">
            <a:spAutoFit/>
          </a:bodyPr>
          <a:lstStyle>
            <a:lvl1pPr>
              <a:defRPr sz="2800"/>
            </a:lvl1pPr>
          </a:lstStyle>
          <a:p>
            <a:r>
              <a:rPr lang="en-US"/>
              <a:t>CLICK TO EDIT MASTER TITLE STYLE</a:t>
            </a:r>
            <a:endParaRPr lang="en-GB"/>
          </a:p>
        </p:txBody>
      </p:sp>
      <p:sp>
        <p:nvSpPr>
          <p:cNvPr id="11" name="Rectangle 10">
            <a:extLst>
              <a:ext uri="{FF2B5EF4-FFF2-40B4-BE49-F238E27FC236}">
                <a16:creationId xmlns:a16="http://schemas.microsoft.com/office/drawing/2014/main" id="{B5B2A8A3-5E5C-4ABC-A4D0-201A4DCAB9DB}"/>
              </a:ext>
            </a:extLst>
          </p:cNvPr>
          <p:cNvSpPr/>
          <p:nvPr userDrawn="1"/>
        </p:nvSpPr>
        <p:spPr>
          <a:xfrm>
            <a:off x="7010400" y="1638300"/>
            <a:ext cx="5181601" cy="42037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3" name="Groupe 12">
            <a:extLst>
              <a:ext uri="{FF2B5EF4-FFF2-40B4-BE49-F238E27FC236}">
                <a16:creationId xmlns:a16="http://schemas.microsoft.com/office/drawing/2014/main" id="{5CCB031B-3779-4EC1-8AD5-8AE31B2AD6B9}"/>
              </a:ext>
            </a:extLst>
          </p:cNvPr>
          <p:cNvGrpSpPr/>
          <p:nvPr userDrawn="1"/>
        </p:nvGrpSpPr>
        <p:grpSpPr>
          <a:xfrm>
            <a:off x="7010400" y="5901977"/>
            <a:ext cx="2743200" cy="879824"/>
            <a:chOff x="6471921" y="1592263"/>
            <a:chExt cx="2743200" cy="1146983"/>
          </a:xfrm>
        </p:grpSpPr>
        <p:sp>
          <p:nvSpPr>
            <p:cNvPr id="14" name="Shape 1812">
              <a:extLst>
                <a:ext uri="{FF2B5EF4-FFF2-40B4-BE49-F238E27FC236}">
                  <a16:creationId xmlns:a16="http://schemas.microsoft.com/office/drawing/2014/main" id="{6E6262F8-F51A-4B85-8BDE-0DE9D48FB211}"/>
                </a:ext>
              </a:extLst>
            </p:cNvPr>
            <p:cNvSpPr/>
            <p:nvPr/>
          </p:nvSpPr>
          <p:spPr>
            <a:xfrm>
              <a:off x="6471921" y="1592263"/>
              <a:ext cx="2743200" cy="1146983"/>
            </a:xfrm>
            <a:prstGeom prst="roundRect">
              <a:avLst>
                <a:gd name="adj" fmla="val 12019"/>
              </a:avLst>
            </a:prstGeom>
            <a:solidFill>
              <a:schemeClr val="bg1">
                <a:lumMod val="95000"/>
              </a:schemeClr>
            </a:solidFill>
            <a:ln w="9525" cap="flat" cmpd="sng">
              <a:solidFill>
                <a:srgbClr val="999999"/>
              </a:solidFill>
              <a:prstDash val="solid"/>
              <a:round/>
              <a:headEnd type="none" w="med" len="med"/>
              <a:tailEnd type="none" w="med" len="med"/>
            </a:ln>
          </p:spPr>
          <p:txBody>
            <a:bodyPr lIns="91425" tIns="36000" rIns="91425" bIns="91425" anchor="t" anchorCtr="0">
              <a:noAutofit/>
            </a:bodyPr>
            <a:lstStyle/>
            <a:p>
              <a:pPr lvl="0"/>
              <a:r>
                <a:rPr lang="fr-FR" sz="1100" b="0" kern="0">
                  <a:solidFill>
                    <a:srgbClr val="666666"/>
                  </a:solidFill>
                  <a:latin typeface="+mj-lt"/>
                  <a:ea typeface="Source Sans Pro"/>
                  <a:cs typeface="Source Sans Pro"/>
                  <a:sym typeface="Source Sans Pro"/>
                </a:rPr>
                <a:t>        Outils BDO utilisés pour la mission</a:t>
              </a:r>
            </a:p>
            <a:p>
              <a:endParaRPr lang="fr-FR" sz="1100" b="0" kern="0">
                <a:solidFill>
                  <a:srgbClr val="666666"/>
                </a:solidFill>
                <a:latin typeface="Source Sans Pro"/>
                <a:ea typeface="Source Sans Pro"/>
                <a:cs typeface="Source Sans Pro"/>
                <a:sym typeface="Source Sans Pro"/>
              </a:endParaRPr>
            </a:p>
            <a:p>
              <a:pPr marL="152400">
                <a:buClr>
                  <a:srgbClr val="666666"/>
                </a:buClr>
                <a:buSzPct val="100000"/>
              </a:pPr>
              <a:endParaRPr lang="fr-FR" sz="600" b="0" kern="0">
                <a:solidFill>
                  <a:srgbClr val="666666"/>
                </a:solidFill>
                <a:latin typeface="Source Sans Pro"/>
                <a:ea typeface="Source Sans Pro"/>
                <a:cs typeface="Source Sans Pro"/>
                <a:sym typeface="Source Sans Pro"/>
              </a:endParaRPr>
            </a:p>
            <a:p>
              <a:pPr marL="152400">
                <a:buClr>
                  <a:srgbClr val="666666"/>
                </a:buClr>
                <a:buSzPct val="100000"/>
              </a:pPr>
              <a:endParaRPr lang="fr-FR" sz="1100" b="0" kern="0">
                <a:solidFill>
                  <a:srgbClr val="666666"/>
                </a:solidFill>
                <a:latin typeface="Source Sans Pro ExtraLight" panose="020B0303030403020204" pitchFamily="34" charset="0"/>
                <a:ea typeface="Source Sans Pro"/>
                <a:cs typeface="Source Sans Pro"/>
                <a:sym typeface="Source Sans Pro"/>
              </a:endParaRPr>
            </a:p>
          </p:txBody>
        </p:sp>
        <p:pic>
          <p:nvPicPr>
            <p:cNvPr id="15" name="Image 14">
              <a:extLst>
                <a:ext uri="{FF2B5EF4-FFF2-40B4-BE49-F238E27FC236}">
                  <a16:creationId xmlns:a16="http://schemas.microsoft.com/office/drawing/2014/main" id="{8E643D1D-D33A-4A63-937A-9F1E015C67EE}"/>
                </a:ext>
              </a:extLst>
            </p:cNvPr>
            <p:cNvPicPr>
              <a:picLocks noChangeAspect="1"/>
            </p:cNvPicPr>
            <p:nvPr/>
          </p:nvPicPr>
          <p:blipFill>
            <a:blip r:embed="rId2" cstate="print">
              <a:clrChange>
                <a:clrFrom>
                  <a:srgbClr val="FFFFFF"/>
                </a:clrFrom>
                <a:clrTo>
                  <a:srgbClr val="FFFFFF">
                    <a:alpha val="0"/>
                  </a:srgbClr>
                </a:clrTo>
              </a:clrChange>
              <a:duotone>
                <a:srgbClr val="808080">
                  <a:shade val="45000"/>
                  <a:satMod val="135000"/>
                </a:srgbClr>
                <a:prstClr val="white"/>
              </a:duotone>
              <a:extLst>
                <a:ext uri="{28A0092B-C50C-407E-A947-70E740481C1C}">
                  <a14:useLocalDpi xmlns:a14="http://schemas.microsoft.com/office/drawing/2010/main" val="0"/>
                </a:ext>
              </a:extLst>
            </a:blip>
            <a:stretch>
              <a:fillRect/>
            </a:stretch>
          </p:blipFill>
          <p:spPr>
            <a:xfrm>
              <a:off x="6558644" y="1641680"/>
              <a:ext cx="353493" cy="393920"/>
            </a:xfrm>
            <a:prstGeom prst="rect">
              <a:avLst/>
            </a:prstGeom>
          </p:spPr>
        </p:pic>
      </p:grpSp>
      <p:sp>
        <p:nvSpPr>
          <p:cNvPr id="16" name="Espace réservé du contenu 2">
            <a:extLst>
              <a:ext uri="{FF2B5EF4-FFF2-40B4-BE49-F238E27FC236}">
                <a16:creationId xmlns:a16="http://schemas.microsoft.com/office/drawing/2014/main" id="{EDBACDEB-E8F6-45BE-A138-F94E4D61840A}"/>
              </a:ext>
            </a:extLst>
          </p:cNvPr>
          <p:cNvSpPr txBox="1">
            <a:spLocks/>
          </p:cNvSpPr>
          <p:nvPr userDrawn="1"/>
        </p:nvSpPr>
        <p:spPr bwMode="auto">
          <a:xfrm>
            <a:off x="8544039" y="6553999"/>
            <a:ext cx="1133361" cy="234943"/>
          </a:xfrm>
          <a:prstGeom prst="rect">
            <a:avLst/>
          </a:prstGeom>
          <a:noFill/>
          <a:ln>
            <a:noFill/>
          </a:ln>
          <a:effectLst/>
        </p:spPr>
        <p:txBody>
          <a:bodyPr vert="horz" wrap="square" lIns="0" tIns="45692" rIns="0" bIns="45692" numCol="1" anchor="t" anchorCtr="0" compatLnSpc="1">
            <a:prstTxWarp prst="textNoShape">
              <a:avLst/>
            </a:prstTxWarp>
          </a:bodyPr>
          <a:lstStyle>
            <a:lvl1pPr marL="252363" indent="-252363" algn="l" rtl="0" eaLnBrk="1" fontAlgn="base" hangingPunct="1">
              <a:spcBef>
                <a:spcPct val="20000"/>
              </a:spcBef>
              <a:spcAft>
                <a:spcPct val="0"/>
              </a:spcAft>
              <a:buClr>
                <a:srgbClr val="ED7703"/>
              </a:buClr>
              <a:buSzPct val="100000"/>
              <a:buFont typeface="Wingdings 2" pitchFamily="18" charset="2"/>
              <a:buChar char=""/>
              <a:defRPr sz="2000">
                <a:solidFill>
                  <a:srgbClr val="000000"/>
                </a:solidFill>
                <a:latin typeface="Arial Narrow" panose="020B0606020202030204" pitchFamily="34" charset="0"/>
                <a:ea typeface="+mn-ea"/>
                <a:cs typeface="+mn-cs"/>
              </a:defRPr>
            </a:lvl1pPr>
            <a:lvl2pPr marL="477742" indent="-223794" algn="l" rtl="0" eaLnBrk="1" fontAlgn="base" hangingPunct="1">
              <a:spcBef>
                <a:spcPct val="20000"/>
              </a:spcBef>
              <a:spcAft>
                <a:spcPct val="0"/>
              </a:spcAft>
              <a:buClr>
                <a:srgbClr val="206A84"/>
              </a:buClr>
              <a:buSzPct val="100000"/>
              <a:buFont typeface="Webdings" pitchFamily="18" charset="2"/>
              <a:buChar char="4"/>
              <a:defRPr sz="1600">
                <a:solidFill>
                  <a:srgbClr val="000000"/>
                </a:solidFill>
                <a:latin typeface="Arial Narrow" panose="020B0606020202030204" pitchFamily="34" charset="0"/>
                <a:cs typeface="+mn-cs"/>
              </a:defRPr>
            </a:lvl2pPr>
            <a:lvl3pPr marL="728517" indent="-195225" algn="l" rtl="0" eaLnBrk="1" fontAlgn="base" hangingPunct="1">
              <a:spcBef>
                <a:spcPct val="20000"/>
              </a:spcBef>
              <a:spcAft>
                <a:spcPct val="0"/>
              </a:spcAft>
              <a:buClrTx/>
              <a:buSzPct val="100000"/>
              <a:buFont typeface="Wingdings 2" pitchFamily="18" charset="2"/>
              <a:buChar char=""/>
              <a:defRPr sz="1400" i="0">
                <a:solidFill>
                  <a:srgbClr val="000000"/>
                </a:solidFill>
                <a:latin typeface="Arial Narrow" panose="020B0606020202030204" pitchFamily="34" charset="0"/>
                <a:cs typeface="+mn-cs"/>
              </a:defRPr>
            </a:lvl3pPr>
            <a:lvl4pPr marL="925327" indent="-144434" algn="l" rtl="0" eaLnBrk="1" fontAlgn="base" hangingPunct="1">
              <a:spcBef>
                <a:spcPct val="20000"/>
              </a:spcBef>
              <a:spcAft>
                <a:spcPct val="0"/>
              </a:spcAft>
              <a:buClr>
                <a:srgbClr val="4D4D4D"/>
              </a:buClr>
              <a:buSzPct val="100000"/>
              <a:buFont typeface="Arial" panose="020B0604020202020204" pitchFamily="34" charset="0"/>
              <a:buChar char="•"/>
              <a:defRPr sz="1400">
                <a:solidFill>
                  <a:srgbClr val="4D4D4D"/>
                </a:solidFill>
                <a:latin typeface="Arial Narrow" panose="020B0606020202030204" pitchFamily="34" charset="0"/>
                <a:cs typeface="+mn-cs"/>
              </a:defRPr>
            </a:lvl4pPr>
            <a:lvl5pPr marL="1138008" indent="-187287" algn="l" rtl="0" eaLnBrk="1" fontAlgn="base" hangingPunct="1">
              <a:spcBef>
                <a:spcPct val="20000"/>
              </a:spcBef>
              <a:spcAft>
                <a:spcPct val="0"/>
              </a:spcAft>
              <a:buClr>
                <a:srgbClr val="4D4D4D"/>
              </a:buClr>
              <a:buSzPct val="100000"/>
              <a:buFont typeface="Arial" panose="020B0604020202020204" pitchFamily="34" charset="0"/>
              <a:buChar char="•"/>
              <a:defRPr sz="1200">
                <a:solidFill>
                  <a:srgbClr val="4D4D4D"/>
                </a:solidFill>
                <a:latin typeface="Arial Narrow" panose="020B0606020202030204" pitchFamily="34" charset="0"/>
                <a:cs typeface="+mn-cs"/>
              </a:defRPr>
            </a:lvl5pPr>
            <a:lvl6pPr marL="1595117" indent="-187287" algn="l" rtl="0" eaLnBrk="1" fontAlgn="base" hangingPunct="1">
              <a:spcBef>
                <a:spcPct val="20000"/>
              </a:spcBef>
              <a:spcAft>
                <a:spcPct val="0"/>
              </a:spcAft>
              <a:buClr>
                <a:srgbClr val="99CC00"/>
              </a:buClr>
              <a:buSzPct val="90000"/>
              <a:buFont typeface="Wingdings" pitchFamily="2" charset="2"/>
              <a:buChar char="è"/>
              <a:defRPr sz="1300">
                <a:solidFill>
                  <a:schemeClr val="tx1"/>
                </a:solidFill>
                <a:latin typeface="+mn-lt"/>
                <a:cs typeface="+mn-cs"/>
              </a:defRPr>
            </a:lvl6pPr>
            <a:lvl7pPr marL="2052225" indent="-187287" algn="l" rtl="0" eaLnBrk="1" fontAlgn="base" hangingPunct="1">
              <a:spcBef>
                <a:spcPct val="20000"/>
              </a:spcBef>
              <a:spcAft>
                <a:spcPct val="0"/>
              </a:spcAft>
              <a:buClr>
                <a:srgbClr val="99CC00"/>
              </a:buClr>
              <a:buSzPct val="90000"/>
              <a:buFont typeface="Wingdings" pitchFamily="2" charset="2"/>
              <a:buChar char="è"/>
              <a:defRPr sz="1300">
                <a:solidFill>
                  <a:schemeClr val="tx1"/>
                </a:solidFill>
                <a:latin typeface="+mn-lt"/>
                <a:cs typeface="+mn-cs"/>
              </a:defRPr>
            </a:lvl7pPr>
            <a:lvl8pPr marL="2509334" indent="-187287" algn="l" rtl="0" eaLnBrk="1" fontAlgn="base" hangingPunct="1">
              <a:spcBef>
                <a:spcPct val="20000"/>
              </a:spcBef>
              <a:spcAft>
                <a:spcPct val="0"/>
              </a:spcAft>
              <a:buClr>
                <a:srgbClr val="99CC00"/>
              </a:buClr>
              <a:buSzPct val="90000"/>
              <a:buFont typeface="Wingdings" pitchFamily="2" charset="2"/>
              <a:buChar char="è"/>
              <a:defRPr sz="1300">
                <a:solidFill>
                  <a:schemeClr val="tx1"/>
                </a:solidFill>
                <a:latin typeface="+mn-lt"/>
                <a:cs typeface="+mn-cs"/>
              </a:defRPr>
            </a:lvl8pPr>
            <a:lvl9pPr marL="2966441" indent="-187287" algn="l" rtl="0" eaLnBrk="1" fontAlgn="base" hangingPunct="1">
              <a:spcBef>
                <a:spcPct val="20000"/>
              </a:spcBef>
              <a:spcAft>
                <a:spcPct val="0"/>
              </a:spcAft>
              <a:buClr>
                <a:srgbClr val="99CC00"/>
              </a:buClr>
              <a:buSzPct val="90000"/>
              <a:buFont typeface="Wingdings" pitchFamily="2" charset="2"/>
              <a:buChar char="è"/>
              <a:defRPr sz="1300">
                <a:solidFill>
                  <a:schemeClr val="tx1"/>
                </a:solidFill>
                <a:latin typeface="+mn-lt"/>
                <a:cs typeface="+mn-cs"/>
              </a:defRPr>
            </a:lvl9pPr>
          </a:lstStyle>
          <a:p>
            <a:pPr marL="0" indent="0" algn="r">
              <a:buNone/>
            </a:pPr>
            <a:r>
              <a:rPr lang="fr-FR" sz="900" i="1" kern="0">
                <a:solidFill>
                  <a:srgbClr val="000000">
                    <a:lumMod val="50000"/>
                    <a:lumOff val="50000"/>
                  </a:srgbClr>
                </a:solidFill>
                <a:latin typeface="+mj-lt"/>
                <a:cs typeface="Arial"/>
                <a:sym typeface="Wingdings 3" panose="05040102010807070707" pitchFamily="18" charset="2"/>
              </a:rPr>
              <a:t>Cf. Annexes - Outils</a:t>
            </a:r>
            <a:endParaRPr lang="fr-FR" sz="900" b="1" i="1" kern="0">
              <a:solidFill>
                <a:srgbClr val="000000">
                  <a:lumMod val="50000"/>
                  <a:lumOff val="50000"/>
                </a:srgbClr>
              </a:solidFill>
              <a:latin typeface="+mj-lt"/>
              <a:cs typeface="Arial"/>
              <a:sym typeface="Wingdings 3" panose="05040102010807070707" pitchFamily="18" charset="2"/>
            </a:endParaRPr>
          </a:p>
        </p:txBody>
      </p:sp>
    </p:spTree>
    <p:extLst>
      <p:ext uri="{BB962C8B-B14F-4D97-AF65-F5344CB8AC3E}">
        <p14:creationId xmlns:p14="http://schemas.microsoft.com/office/powerpoint/2010/main" val="2046984869"/>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ext slide - 1 column">
    <p:bg bwMode="gray">
      <p:bgRef idx="1001">
        <a:schemeClr val="bg1"/>
      </p:bgRef>
    </p:bg>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bwMode="gray">
          <a:xfrm>
            <a:off x="431798" y="1265382"/>
            <a:ext cx="11328397" cy="4694153"/>
          </a:xfrm>
          <a:prstGeom prst="rect">
            <a:avLst/>
          </a:prstGeom>
        </p:spPr>
        <p:txBody>
          <a:bodyPr lIns="0" tIns="0" rIns="0" bIns="0"/>
          <a:lstStyle>
            <a:lvl1pPr>
              <a:lnSpc>
                <a:spcPct val="100000"/>
              </a:lnSpc>
              <a:spcBef>
                <a:spcPts val="0"/>
              </a:spcBef>
              <a:spcAft>
                <a:spcPts val="544"/>
              </a:spcAft>
              <a:defRPr sz="1467">
                <a:solidFill>
                  <a:schemeClr val="tx1"/>
                </a:solidFill>
              </a:defRPr>
            </a:lvl1pPr>
            <a:lvl2pPr>
              <a:lnSpc>
                <a:spcPct val="100000"/>
              </a:lnSpc>
              <a:spcBef>
                <a:spcPts val="0"/>
              </a:spcBef>
              <a:spcAft>
                <a:spcPts val="544"/>
              </a:spcAft>
              <a:defRPr sz="1467">
                <a:solidFill>
                  <a:schemeClr val="tx1"/>
                </a:solidFill>
              </a:defRPr>
            </a:lvl2pPr>
            <a:lvl3pPr>
              <a:lnSpc>
                <a:spcPct val="100000"/>
              </a:lnSpc>
              <a:spcBef>
                <a:spcPts val="0"/>
              </a:spcBef>
              <a:spcAft>
                <a:spcPts val="544"/>
              </a:spcAft>
              <a:defRPr sz="1467"/>
            </a:lvl3pPr>
            <a:lvl4pPr>
              <a:lnSpc>
                <a:spcPct val="100000"/>
              </a:lnSpc>
              <a:spcBef>
                <a:spcPts val="0"/>
              </a:spcBef>
              <a:spcAft>
                <a:spcPts val="544"/>
              </a:spcAft>
              <a:defRPr sz="1467"/>
            </a:lvl4pPr>
            <a:lvl5pPr>
              <a:lnSpc>
                <a:spcPct val="100000"/>
              </a:lnSpc>
              <a:spcBef>
                <a:spcPts val="0"/>
              </a:spcBef>
              <a:spcAft>
                <a:spcPts val="544"/>
              </a:spcAft>
              <a:defRPr sz="1467"/>
            </a:lvl5pPr>
            <a:lvl6pPr marL="492385" indent="0">
              <a:lnSpc>
                <a:spcPct val="100000"/>
              </a:lnSpc>
              <a:spcBef>
                <a:spcPts val="0"/>
              </a:spcBef>
              <a:spcAft>
                <a:spcPts val="544"/>
              </a:spcAft>
              <a:buNone/>
              <a:defRPr sz="816"/>
            </a:lvl6pPr>
            <a:lvl7pPr marL="492385" indent="0">
              <a:lnSpc>
                <a:spcPct val="100000"/>
              </a:lnSpc>
              <a:spcBef>
                <a:spcPts val="0"/>
              </a:spcBef>
              <a:spcAft>
                <a:spcPts val="544"/>
              </a:spcAft>
              <a:buNone/>
              <a:defRPr sz="816"/>
            </a:lvl7pPr>
            <a:lvl8pPr marL="492385" indent="0">
              <a:lnSpc>
                <a:spcPct val="100000"/>
              </a:lnSpc>
              <a:spcBef>
                <a:spcPts val="0"/>
              </a:spcBef>
              <a:spcAft>
                <a:spcPts val="544"/>
              </a:spcAft>
              <a:buNone/>
              <a:defRPr sz="816"/>
            </a:lvl8pPr>
            <a:lvl9pPr marL="492385" indent="0">
              <a:lnSpc>
                <a:spcPct val="100000"/>
              </a:lnSpc>
              <a:spcBef>
                <a:spcPts val="0"/>
              </a:spcBef>
              <a:spcAft>
                <a:spcPts val="544"/>
              </a:spcAft>
              <a:buNone/>
              <a:defRPr sz="81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8">
            <a:extLst>
              <a:ext uri="{FF2B5EF4-FFF2-40B4-BE49-F238E27FC236}">
                <a16:creationId xmlns:a16="http://schemas.microsoft.com/office/drawing/2014/main" id="{EBA643E4-B86F-4675-9CB2-14E5B5C4D77A}"/>
              </a:ext>
            </a:extLst>
          </p:cNvPr>
          <p:cNvSpPr>
            <a:spLocks noGrp="1"/>
          </p:cNvSpPr>
          <p:nvPr>
            <p:ph type="body" sz="quarter" idx="15" hasCustomPrompt="1"/>
          </p:nvPr>
        </p:nvSpPr>
        <p:spPr bwMode="gray">
          <a:xfrm>
            <a:off x="431798" y="842250"/>
            <a:ext cx="11328397" cy="221599"/>
          </a:xfrm>
          <a:prstGeom prst="rect">
            <a:avLst/>
          </a:prstGeom>
        </p:spPr>
        <p:txBody>
          <a:bodyPr wrap="square" lIns="0" tIns="0" rIns="0" bIns="0">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6" name="Title Placeholder 1">
            <a:extLst>
              <a:ext uri="{FF2B5EF4-FFF2-40B4-BE49-F238E27FC236}">
                <a16:creationId xmlns:a16="http://schemas.microsoft.com/office/drawing/2014/main" id="{48BF4383-E6E5-42DE-BED5-BEA68D7BCF73}"/>
              </a:ext>
            </a:extLst>
          </p:cNvPr>
          <p:cNvSpPr>
            <a:spLocks noGrp="1"/>
          </p:cNvSpPr>
          <p:nvPr>
            <p:ph type="title"/>
          </p:nvPr>
        </p:nvSpPr>
        <p:spPr bwMode="gray">
          <a:xfrm>
            <a:off x="431798" y="508373"/>
            <a:ext cx="11328397" cy="328295"/>
          </a:xfrm>
          <a:prstGeom prst="rect">
            <a:avLst/>
          </a:prstGeom>
        </p:spPr>
        <p:txBody>
          <a:bodyPr vert="horz" wrap="square" lIns="0" tIns="0" rIns="0" bIns="0" rtlCol="0" anchor="t" anchorCtr="0">
            <a:spAutoFit/>
          </a:bodyPr>
          <a:lstStyle>
            <a:lvl1pPr>
              <a:defRPr sz="2667">
                <a:solidFill>
                  <a:schemeClr val="accent2"/>
                </a:solidFill>
              </a:defRPr>
            </a:lvl1pPr>
          </a:lstStyle>
          <a:p>
            <a:r>
              <a:rPr lang="en-US"/>
              <a:t>CLICK TO EDIT MASTER TITLE STYLE</a:t>
            </a:r>
            <a:endParaRPr lang="en-GB"/>
          </a:p>
        </p:txBody>
      </p:sp>
    </p:spTree>
    <p:extLst>
      <p:ext uri="{BB962C8B-B14F-4D97-AF65-F5344CB8AC3E}">
        <p14:creationId xmlns:p14="http://schemas.microsoft.com/office/powerpoint/2010/main" val="4255628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EXTE 1 colonne">
    <p:bg bwMode="gray">
      <p:bgRef idx="1001">
        <a:schemeClr val="bg1"/>
      </p:bgRef>
    </p:bg>
    <p:spTree>
      <p:nvGrpSpPr>
        <p:cNvPr id="1" name=""/>
        <p:cNvGrpSpPr/>
        <p:nvPr/>
      </p:nvGrpSpPr>
      <p:grpSpPr>
        <a:xfrm>
          <a:off x="0" y="0"/>
          <a:ext cx="0" cy="0"/>
          <a:chOff x="0" y="0"/>
          <a:chExt cx="0" cy="0"/>
        </a:xfrm>
      </p:grpSpPr>
      <p:pic>
        <p:nvPicPr>
          <p:cNvPr id="11" name="Picture 6">
            <a:extLst>
              <a:ext uri="{FF2B5EF4-FFF2-40B4-BE49-F238E27FC236}">
                <a16:creationId xmlns:a16="http://schemas.microsoft.com/office/drawing/2014/main" id="{CEF2B35D-ECAD-4B21-A2FE-8A9DF990EABB}"/>
              </a:ext>
            </a:extLst>
          </p:cNvPr>
          <p:cNvPicPr>
            <a:picLocks noChangeAspect="1"/>
          </p:cNvPicPr>
          <p:nvPr userDrawn="1"/>
        </p:nvPicPr>
        <p:blipFill>
          <a:blip r:embed="rId2"/>
          <a:srcRect t="14099" b="14099"/>
          <a:stretch/>
        </p:blipFill>
        <p:spPr>
          <a:xfrm>
            <a:off x="2232452" y="2450236"/>
            <a:ext cx="2354529" cy="2366591"/>
          </a:xfrm>
          <a:prstGeom prst="rect">
            <a:avLst/>
          </a:prstGeom>
        </p:spPr>
      </p:pic>
      <p:pic>
        <p:nvPicPr>
          <p:cNvPr id="13" name="Image 10">
            <a:extLst>
              <a:ext uri="{FF2B5EF4-FFF2-40B4-BE49-F238E27FC236}">
                <a16:creationId xmlns:a16="http://schemas.microsoft.com/office/drawing/2014/main" id="{A568BD37-B8BD-41AD-8753-D7D42B7C110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56409" t="34126" b="14262"/>
          <a:stretch>
            <a:fillRect/>
          </a:stretch>
        </p:blipFill>
        <p:spPr bwMode="auto">
          <a:xfrm>
            <a:off x="1841500" y="2174875"/>
            <a:ext cx="3544888" cy="2968625"/>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pic>
      <p:sp>
        <p:nvSpPr>
          <p:cNvPr id="6" name="Freeform 12">
            <a:extLst>
              <a:ext uri="{FF2B5EF4-FFF2-40B4-BE49-F238E27FC236}">
                <a16:creationId xmlns:a16="http://schemas.microsoft.com/office/drawing/2014/main" id="{D66654E3-86F2-422F-B8E9-20115ABB025B}"/>
              </a:ext>
            </a:extLst>
          </p:cNvPr>
          <p:cNvSpPr>
            <a:spLocks noChangeAspect="1"/>
          </p:cNvSpPr>
          <p:nvPr userDrawn="1"/>
        </p:nvSpPr>
        <p:spPr bwMode="gray">
          <a:xfrm>
            <a:off x="676815" y="6242051"/>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en-GB" sz="2400"/>
          </a:p>
        </p:txBody>
      </p:sp>
      <p:sp>
        <p:nvSpPr>
          <p:cNvPr id="8" name="Freeform 10">
            <a:extLst>
              <a:ext uri="{FF2B5EF4-FFF2-40B4-BE49-F238E27FC236}">
                <a16:creationId xmlns:a16="http://schemas.microsoft.com/office/drawing/2014/main" id="{C5125A31-F517-4E78-BC8C-D05A48E90ED3}"/>
              </a:ext>
            </a:extLst>
          </p:cNvPr>
          <p:cNvSpPr>
            <a:spLocks noChangeAspect="1"/>
          </p:cNvSpPr>
          <p:nvPr userDrawn="1"/>
        </p:nvSpPr>
        <p:spPr bwMode="gray">
          <a:xfrm rot="10800000">
            <a:off x="676815" y="1"/>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en-GB" sz="2400"/>
          </a:p>
        </p:txBody>
      </p:sp>
      <p:sp>
        <p:nvSpPr>
          <p:cNvPr id="10" name="TextBox 3">
            <a:extLst>
              <a:ext uri="{FF2B5EF4-FFF2-40B4-BE49-F238E27FC236}">
                <a16:creationId xmlns:a16="http://schemas.microsoft.com/office/drawing/2014/main" id="{D4392AA8-989D-4624-8AFC-DA5FAC0591BB}"/>
              </a:ext>
            </a:extLst>
          </p:cNvPr>
          <p:cNvSpPr txBox="1"/>
          <p:nvPr userDrawn="1"/>
        </p:nvSpPr>
        <p:spPr>
          <a:xfrm>
            <a:off x="1037618" y="6447384"/>
            <a:ext cx="553396" cy="205121"/>
          </a:xfrm>
          <a:prstGeom prst="rect">
            <a:avLst/>
          </a:prstGeom>
          <a:noFill/>
        </p:spPr>
        <p:txBody>
          <a:bodyPr wrap="square" lIns="0" tIns="0" rIns="0" bIns="0" rtlCol="0" anchor="b" anchorCtr="0">
            <a:spAutoFit/>
          </a:bodyPr>
          <a:lstStyle/>
          <a:p>
            <a:fld id="{BFB441F5-AB9F-4FDC-AD6C-CB1DCDA421C0}" type="slidenum">
              <a:rPr lang="en-GB" sz="1333" smtClean="0">
                <a:solidFill>
                  <a:schemeClr val="tx1"/>
                </a:solidFill>
              </a:rPr>
              <a:t>‹N°›</a:t>
            </a:fld>
            <a:endParaRPr lang="en-GB" sz="1333">
              <a:solidFill>
                <a:schemeClr val="tx1"/>
              </a:solidFill>
            </a:endParaRPr>
          </a:p>
        </p:txBody>
      </p:sp>
      <p:sp>
        <p:nvSpPr>
          <p:cNvPr id="14" name="Parenthèse ouvrante 13">
            <a:extLst>
              <a:ext uri="{FF2B5EF4-FFF2-40B4-BE49-F238E27FC236}">
                <a16:creationId xmlns:a16="http://schemas.microsoft.com/office/drawing/2014/main" id="{3FD5C668-E31B-403F-93E6-A2B4DFAA04A2}"/>
              </a:ext>
            </a:extLst>
          </p:cNvPr>
          <p:cNvSpPr/>
          <p:nvPr userDrawn="1"/>
        </p:nvSpPr>
        <p:spPr>
          <a:xfrm>
            <a:off x="4684713" y="1769166"/>
            <a:ext cx="531812" cy="3766930"/>
          </a:xfrm>
          <a:prstGeom prst="leftBracket">
            <a:avLst/>
          </a:prstGeom>
          <a:ln w="111125">
            <a:solidFill>
              <a:srgbClr val="ED1A3B"/>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fr-FR">
              <a:latin typeface="Trebuchet MS" panose="020B0603020202020204" pitchFamily="34" charset="0"/>
            </a:endParaRPr>
          </a:p>
        </p:txBody>
      </p:sp>
      <p:sp>
        <p:nvSpPr>
          <p:cNvPr id="15" name="Subtitle 2">
            <a:extLst>
              <a:ext uri="{FF2B5EF4-FFF2-40B4-BE49-F238E27FC236}">
                <a16:creationId xmlns:a16="http://schemas.microsoft.com/office/drawing/2014/main" id="{A9D69F40-C477-41DC-AD2A-E74D2AA7B89F}"/>
              </a:ext>
            </a:extLst>
          </p:cNvPr>
          <p:cNvSpPr txBox="1">
            <a:spLocks/>
          </p:cNvSpPr>
          <p:nvPr userDrawn="1"/>
        </p:nvSpPr>
        <p:spPr bwMode="gray">
          <a:xfrm>
            <a:off x="1035050" y="207963"/>
            <a:ext cx="11104563" cy="315912"/>
          </a:xfrm>
          <a:prstGeom prst="rect">
            <a:avLst/>
          </a:prstGeom>
        </p:spPr>
        <p:txBody>
          <a:bodyPr/>
          <a:lstStyle>
            <a:lvl1pPr indent="0" defTabSz="914400">
              <a:lnSpc>
                <a:spcPct val="90000"/>
              </a:lnSpc>
              <a:spcBef>
                <a:spcPts val="1000"/>
              </a:spcBef>
              <a:buFont typeface="Arial" panose="020B0604020202020204" pitchFamily="34" charset="0"/>
              <a:buNone/>
              <a:defRPr sz="1600" b="1" i="0">
                <a:solidFill>
                  <a:srgbClr val="838383"/>
                </a:solidFill>
                <a:latin typeface="Trebuchet MS" panose="020B0603020202020204" pitchFamily="34"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eaLnBrk="1" fontAlgn="auto" hangingPunct="1">
              <a:spcAft>
                <a:spcPts val="0"/>
              </a:spcAft>
              <a:defRPr/>
            </a:pPr>
            <a:r>
              <a:rPr lang="en-GB" cap="all"/>
              <a:t>Table des matières</a:t>
            </a:r>
          </a:p>
        </p:txBody>
      </p:sp>
      <p:sp>
        <p:nvSpPr>
          <p:cNvPr id="16" name="Subtitle 2">
            <a:extLst>
              <a:ext uri="{FF2B5EF4-FFF2-40B4-BE49-F238E27FC236}">
                <a16:creationId xmlns:a16="http://schemas.microsoft.com/office/drawing/2014/main" id="{5F5ECB72-A62F-4ED4-822D-04A1D78543DE}"/>
              </a:ext>
            </a:extLst>
          </p:cNvPr>
          <p:cNvSpPr>
            <a:spLocks noGrp="1"/>
          </p:cNvSpPr>
          <p:nvPr>
            <p:ph type="subTitle" idx="1"/>
          </p:nvPr>
        </p:nvSpPr>
        <p:spPr bwMode="gray">
          <a:xfrm>
            <a:off x="5386725" y="2319319"/>
            <a:ext cx="5333602" cy="371513"/>
          </a:xfrm>
          <a:prstGeom prst="rect">
            <a:avLst/>
          </a:prstGeom>
        </p:spPr>
        <p:txBody>
          <a:bodyPr wrap="square" lIns="90000" tIns="46800" rIns="90000" bIns="46800" anchor="t">
            <a:spAutoFit/>
          </a:bodyPr>
          <a:lstStyle>
            <a:lvl1pPr marL="342000" indent="-342000" algn="l">
              <a:spcBef>
                <a:spcPts val="1200"/>
              </a:spcBef>
              <a:buFont typeface="+mj-lt"/>
              <a:buAutoNum type="arabicPeriod"/>
              <a:defRPr lang="en-GB" sz="2000" kern="1200" cap="all" baseline="0" noProof="0" dirty="0">
                <a:solidFill>
                  <a:srgbClr val="838383"/>
                </a:solidFill>
                <a:latin typeface="Trebuchet MS" panose="020B0603020202020204" pitchFamily="34" charset="0"/>
                <a:ea typeface="+mn-ea"/>
                <a:cs typeface="+mn-cs"/>
              </a:defRPr>
            </a:lvl1pPr>
            <a:lvl2pPr marL="457055" indent="0" algn="ctr">
              <a:buNone/>
              <a:defRPr>
                <a:solidFill>
                  <a:schemeClr val="tx1">
                    <a:tint val="75000"/>
                  </a:schemeClr>
                </a:solidFill>
              </a:defRPr>
            </a:lvl2pPr>
            <a:lvl3pPr marL="914112" indent="0" algn="ctr">
              <a:buNone/>
              <a:defRPr>
                <a:solidFill>
                  <a:schemeClr val="tx1">
                    <a:tint val="75000"/>
                  </a:schemeClr>
                </a:solidFill>
              </a:defRPr>
            </a:lvl3pPr>
            <a:lvl4pPr marL="1371168" indent="0" algn="ctr">
              <a:buNone/>
              <a:defRPr>
                <a:solidFill>
                  <a:schemeClr val="tx1">
                    <a:tint val="75000"/>
                  </a:schemeClr>
                </a:solidFill>
              </a:defRPr>
            </a:lvl4pPr>
            <a:lvl5pPr marL="1828223" indent="0" algn="ctr">
              <a:buNone/>
              <a:defRPr>
                <a:solidFill>
                  <a:schemeClr val="tx1">
                    <a:tint val="75000"/>
                  </a:schemeClr>
                </a:solidFill>
              </a:defRPr>
            </a:lvl5pPr>
            <a:lvl6pPr marL="2285279" indent="0" algn="ctr">
              <a:buNone/>
              <a:defRPr>
                <a:solidFill>
                  <a:schemeClr val="tx1">
                    <a:tint val="75000"/>
                  </a:schemeClr>
                </a:solidFill>
              </a:defRPr>
            </a:lvl6pPr>
            <a:lvl7pPr marL="2742335" indent="0" algn="ctr">
              <a:buNone/>
              <a:defRPr>
                <a:solidFill>
                  <a:schemeClr val="tx1">
                    <a:tint val="75000"/>
                  </a:schemeClr>
                </a:solidFill>
              </a:defRPr>
            </a:lvl7pPr>
            <a:lvl8pPr marL="3199391" indent="0" algn="ctr">
              <a:buNone/>
              <a:defRPr>
                <a:solidFill>
                  <a:schemeClr val="tx1">
                    <a:tint val="75000"/>
                  </a:schemeClr>
                </a:solidFill>
              </a:defRPr>
            </a:lvl8pPr>
            <a:lvl9pPr marL="3656447" indent="0" algn="ctr">
              <a:buNone/>
              <a:defRPr>
                <a:solidFill>
                  <a:schemeClr val="tx1">
                    <a:tint val="75000"/>
                  </a:schemeClr>
                </a:solidFill>
              </a:defRPr>
            </a:lvl9pPr>
          </a:lstStyle>
          <a:p>
            <a:endParaRPr lang="en-GB" noProof="0"/>
          </a:p>
        </p:txBody>
      </p:sp>
    </p:spTree>
    <p:extLst>
      <p:ext uri="{BB962C8B-B14F-4D97-AF65-F5344CB8AC3E}">
        <p14:creationId xmlns:p14="http://schemas.microsoft.com/office/powerpoint/2010/main" val="3180570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COVER_Plain">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77E5705-4614-9847-93FF-7BF4267C6A0A}"/>
              </a:ext>
            </a:extLst>
          </p:cNvPr>
          <p:cNvPicPr>
            <a:picLocks noChangeAspect="1"/>
          </p:cNvPicPr>
          <p:nvPr/>
        </p:nvPicPr>
        <p:blipFill>
          <a:blip r:embed="rId2"/>
          <a:stretch>
            <a:fillRect/>
          </a:stretch>
        </p:blipFill>
        <p:spPr>
          <a:xfrm>
            <a:off x="0" y="0"/>
            <a:ext cx="12192000" cy="6858000"/>
          </a:xfrm>
          <a:prstGeom prst="rect">
            <a:avLst/>
          </a:prstGeom>
        </p:spPr>
      </p:pic>
      <p:sp>
        <p:nvSpPr>
          <p:cNvPr id="30" name="Text Placeholder 29"/>
          <p:cNvSpPr>
            <a:spLocks noGrp="1"/>
          </p:cNvSpPr>
          <p:nvPr>
            <p:ph type="body" sz="quarter" idx="11" hasCustomPrompt="1"/>
          </p:nvPr>
        </p:nvSpPr>
        <p:spPr bwMode="gray">
          <a:xfrm>
            <a:off x="431800" y="4979896"/>
            <a:ext cx="5277864" cy="533480"/>
          </a:xfrm>
          <a:prstGeom prst="rect">
            <a:avLst/>
          </a:prstGeom>
        </p:spPr>
        <p:txBody>
          <a:bodyPr vert="horz" wrap="square" lIns="0" tIns="0" rIns="0" bIns="0" rtlCol="0" anchor="t" anchorCtr="0">
            <a:spAutoFit/>
          </a:bodyPr>
          <a:lstStyle>
            <a:lvl1pPr algn="l" defTabSz="1218786" rtl="0" eaLnBrk="1" latinLnBrk="0" hangingPunct="1">
              <a:lnSpc>
                <a:spcPct val="100000"/>
              </a:lnSpc>
              <a:spcBef>
                <a:spcPts val="0"/>
              </a:spcBef>
              <a:spcAft>
                <a:spcPts val="0"/>
              </a:spcAft>
              <a:buNone/>
              <a:defRPr lang="en-GB" sz="1867" b="1" kern="1200" cap="all" baseline="0" dirty="0" smtClean="0">
                <a:solidFill>
                  <a:schemeClr val="tx1"/>
                </a:solidFill>
                <a:latin typeface="+mn-lt"/>
                <a:ea typeface="+mj-ea"/>
                <a:cs typeface="+mj-cs"/>
              </a:defRPr>
            </a:lvl1pPr>
            <a:lvl2pPr>
              <a:spcBef>
                <a:spcPts val="0"/>
              </a:spcBef>
              <a:spcAft>
                <a:spcPts val="0"/>
              </a:spcAft>
              <a:defRPr sz="1600" b="0" cap="all" baseline="0">
                <a:solidFill>
                  <a:schemeClr val="tx1"/>
                </a:solidFill>
              </a:defRPr>
            </a:lvl2pPr>
            <a:lvl3pPr>
              <a:defRPr sz="1600" b="0" cap="all" baseline="0">
                <a:solidFill>
                  <a:schemeClr val="bg1"/>
                </a:solidFill>
              </a:defRPr>
            </a:lvl3pPr>
            <a:lvl4pPr>
              <a:defRPr sz="1600" b="0" cap="all" baseline="0">
                <a:solidFill>
                  <a:schemeClr val="bg1"/>
                </a:solidFill>
              </a:defRPr>
            </a:lvl4pPr>
            <a:lvl5pPr>
              <a:defRPr sz="1600" b="0" cap="all" baseline="0">
                <a:solidFill>
                  <a:schemeClr val="bg1"/>
                </a:solidFill>
              </a:defRPr>
            </a:lvl5pPr>
          </a:lstStyle>
          <a:p>
            <a:pPr lvl="0"/>
            <a:r>
              <a:rPr lang="en-US"/>
              <a:t>Author</a:t>
            </a:r>
          </a:p>
          <a:p>
            <a:pPr lvl="1"/>
            <a:r>
              <a:rPr lang="en-US"/>
              <a:t>Date</a:t>
            </a:r>
            <a:endParaRPr lang="en-GB"/>
          </a:p>
        </p:txBody>
      </p:sp>
      <p:grpSp>
        <p:nvGrpSpPr>
          <p:cNvPr id="4" name="Group 3"/>
          <p:cNvGrpSpPr/>
          <p:nvPr/>
        </p:nvGrpSpPr>
        <p:grpSpPr>
          <a:xfrm>
            <a:off x="685274" y="5774618"/>
            <a:ext cx="161925" cy="1089733"/>
            <a:chOff x="513955" y="4330963"/>
            <a:chExt cx="121444" cy="817300"/>
          </a:xfrm>
        </p:grpSpPr>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2400">
                <a:solidFill>
                  <a:schemeClr val="tx1"/>
                </a:solidFill>
              </a:endParaRPr>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2400">
                <a:solidFill>
                  <a:schemeClr val="bg1"/>
                </a:solidFill>
              </a:endParaRPr>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2400">
                <a:solidFill>
                  <a:schemeClr val="bg1"/>
                </a:solidFill>
              </a:endParaRPr>
            </a:p>
          </p:txBody>
        </p:sp>
      </p:grpSp>
      <p:grpSp>
        <p:nvGrpSpPr>
          <p:cNvPr id="7" name="Group 6"/>
          <p:cNvGrpSpPr/>
          <p:nvPr/>
        </p:nvGrpSpPr>
        <p:grpSpPr>
          <a:xfrm>
            <a:off x="686548" y="1"/>
            <a:ext cx="161925" cy="1403711"/>
            <a:chOff x="514911" y="0"/>
            <a:chExt cx="121444" cy="1052783"/>
          </a:xfrm>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2400"/>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2400"/>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2400"/>
            </a:p>
          </p:txBody>
        </p:sp>
      </p:grpSp>
      <p:sp>
        <p:nvSpPr>
          <p:cNvPr id="22" name="Title 1">
            <a:extLst>
              <a:ext uri="{FF2B5EF4-FFF2-40B4-BE49-F238E27FC236}">
                <a16:creationId xmlns:a16="http://schemas.microsoft.com/office/drawing/2014/main" id="{FCAE305E-5DDC-7645-9B0E-0995604F0A19}"/>
              </a:ext>
            </a:extLst>
          </p:cNvPr>
          <p:cNvSpPr>
            <a:spLocks noGrp="1"/>
          </p:cNvSpPr>
          <p:nvPr>
            <p:ph type="ctrTitle"/>
          </p:nvPr>
        </p:nvSpPr>
        <p:spPr bwMode="gray">
          <a:xfrm>
            <a:off x="431800" y="3013711"/>
            <a:ext cx="6143567" cy="919227"/>
          </a:xfrm>
          <a:prstGeom prst="rect">
            <a:avLst/>
          </a:prstGeom>
        </p:spPr>
        <p:txBody>
          <a:bodyPr wrap="square" lIns="0" tIns="0" rIns="0" bIns="0" anchor="t">
            <a:spAutoFit/>
          </a:bodyPr>
          <a:lstStyle>
            <a:lvl1pPr algn="l">
              <a:defRPr sz="3733">
                <a:solidFill>
                  <a:schemeClr val="tx2"/>
                </a:solidFill>
              </a:defRPr>
            </a:lvl1pPr>
          </a:lstStyle>
          <a:p>
            <a:r>
              <a:rPr lang="fr-FR"/>
              <a:t>Modifiez le style du titre</a:t>
            </a:r>
            <a:endParaRPr lang="en-GB"/>
          </a:p>
        </p:txBody>
      </p:sp>
      <p:sp>
        <p:nvSpPr>
          <p:cNvPr id="23" name="Subtitle 2">
            <a:extLst>
              <a:ext uri="{FF2B5EF4-FFF2-40B4-BE49-F238E27FC236}">
                <a16:creationId xmlns:a16="http://schemas.microsoft.com/office/drawing/2014/main" id="{EC44B38B-B175-0345-B193-9C29194F1D94}"/>
              </a:ext>
            </a:extLst>
          </p:cNvPr>
          <p:cNvSpPr>
            <a:spLocks noGrp="1"/>
          </p:cNvSpPr>
          <p:nvPr>
            <p:ph type="subTitle" idx="1" hasCustomPrompt="1"/>
          </p:nvPr>
        </p:nvSpPr>
        <p:spPr bwMode="gray">
          <a:xfrm>
            <a:off x="431800" y="3922778"/>
            <a:ext cx="10800000" cy="369332"/>
          </a:xfrm>
          <a:prstGeom prst="rect">
            <a:avLst/>
          </a:prstGeom>
        </p:spPr>
        <p:txBody>
          <a:bodyPr wrap="square" lIns="0" tIns="0" rIns="0" bIns="0" anchor="t">
            <a:spAutoFit/>
          </a:bodyPr>
          <a:lstStyle>
            <a:lvl1pPr marL="0" indent="0" algn="l">
              <a:buNone/>
              <a:defRPr sz="2400" b="0">
                <a:solidFill>
                  <a:schemeClr val="tx2"/>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en-US"/>
              <a:t>CLICK TO EDIT MASTER SUBTITLE STYLE</a:t>
            </a:r>
            <a:endParaRPr lang="en-GB"/>
          </a:p>
        </p:txBody>
      </p:sp>
      <p:pic>
        <p:nvPicPr>
          <p:cNvPr id="2" name="Picture 6">
            <a:extLst>
              <a:ext uri="{FF2B5EF4-FFF2-40B4-BE49-F238E27FC236}">
                <a16:creationId xmlns:a16="http://schemas.microsoft.com/office/drawing/2014/main" id="{CE3E257D-D729-458D-BABE-ED4043372780}"/>
              </a:ext>
            </a:extLst>
          </p:cNvPr>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00303" y="6230132"/>
            <a:ext cx="1119517" cy="429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871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DERNIERE">
    <p:spTree>
      <p:nvGrpSpPr>
        <p:cNvPr id="1" name=""/>
        <p:cNvGrpSpPr/>
        <p:nvPr/>
      </p:nvGrpSpPr>
      <p:grpSpPr>
        <a:xfrm>
          <a:off x="0" y="0"/>
          <a:ext cx="0" cy="0"/>
          <a:chOff x="0" y="0"/>
          <a:chExt cx="0" cy="0"/>
        </a:xfrm>
      </p:grpSpPr>
      <p:pic>
        <p:nvPicPr>
          <p:cNvPr id="3" name="Image 2" descr="Une image contenant texte, carte&#10;&#10;Description générée automatiquement">
            <a:extLst>
              <a:ext uri="{FF2B5EF4-FFF2-40B4-BE49-F238E27FC236}">
                <a16:creationId xmlns:a16="http://schemas.microsoft.com/office/drawing/2014/main" id="{D5C67E98-C5FD-9E43-908B-08FA7390C859}"/>
              </a:ext>
            </a:extLst>
          </p:cNvPr>
          <p:cNvPicPr>
            <a:picLocks noChangeAspect="1"/>
          </p:cNvPicPr>
          <p:nvPr/>
        </p:nvPicPr>
        <p:blipFill>
          <a:blip r:embed="rId2"/>
          <a:stretch>
            <a:fillRect/>
          </a:stretch>
        </p:blipFill>
        <p:spPr>
          <a:xfrm>
            <a:off x="5511800" y="0"/>
            <a:ext cx="6680200" cy="6858000"/>
          </a:xfrm>
          <a:prstGeom prst="rect">
            <a:avLst/>
          </a:prstGeom>
        </p:spPr>
      </p:pic>
      <p:pic>
        <p:nvPicPr>
          <p:cNvPr id="13" name="Image 12">
            <a:extLst>
              <a:ext uri="{FF2B5EF4-FFF2-40B4-BE49-F238E27FC236}">
                <a16:creationId xmlns:a16="http://schemas.microsoft.com/office/drawing/2014/main" id="{D39CBC76-F01F-8741-9C93-EC7805E4A7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744" b="5915"/>
          <a:stretch/>
        </p:blipFill>
        <p:spPr>
          <a:xfrm>
            <a:off x="4650425" y="-1"/>
            <a:ext cx="2844790" cy="6859262"/>
          </a:xfrm>
          <a:prstGeom prst="rect">
            <a:avLst/>
          </a:prstGeom>
        </p:spPr>
      </p:pic>
      <p:pic>
        <p:nvPicPr>
          <p:cNvPr id="16" name="Graphique 15">
            <a:extLst>
              <a:ext uri="{FF2B5EF4-FFF2-40B4-BE49-F238E27FC236}">
                <a16:creationId xmlns:a16="http://schemas.microsoft.com/office/drawing/2014/main" id="{18382F34-428A-6C43-8B6E-F2A78E9AE40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72796" y="3429000"/>
            <a:ext cx="399374" cy="399374"/>
          </a:xfrm>
          <a:prstGeom prst="rect">
            <a:avLst/>
          </a:prstGeom>
          <a:effectLst/>
        </p:spPr>
      </p:pic>
      <p:grpSp>
        <p:nvGrpSpPr>
          <p:cNvPr id="9" name="Group 3">
            <a:extLst>
              <a:ext uri="{FF2B5EF4-FFF2-40B4-BE49-F238E27FC236}">
                <a16:creationId xmlns:a16="http://schemas.microsoft.com/office/drawing/2014/main" id="{D50A0A1F-073D-4246-A656-B8A05E14109D}"/>
              </a:ext>
            </a:extLst>
          </p:cNvPr>
          <p:cNvGrpSpPr/>
          <p:nvPr/>
        </p:nvGrpSpPr>
        <p:grpSpPr>
          <a:xfrm>
            <a:off x="674516" y="5774618"/>
            <a:ext cx="161925" cy="1089733"/>
            <a:chOff x="513955" y="4330963"/>
            <a:chExt cx="121444" cy="817300"/>
          </a:xfrm>
        </p:grpSpPr>
        <p:sp>
          <p:nvSpPr>
            <p:cNvPr id="10" name="Freeform 12">
              <a:extLst>
                <a:ext uri="{FF2B5EF4-FFF2-40B4-BE49-F238E27FC236}">
                  <a16:creationId xmlns:a16="http://schemas.microsoft.com/office/drawing/2014/main" id="{22EBF412-F88F-264D-B434-803CA0ADA407}"/>
                </a:ext>
              </a:extLst>
            </p:cNvPr>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2400">
                <a:solidFill>
                  <a:schemeClr val="tx1"/>
                </a:solidFill>
              </a:endParaRPr>
            </a:p>
          </p:txBody>
        </p:sp>
        <p:sp>
          <p:nvSpPr>
            <p:cNvPr id="11" name="Freeform 12">
              <a:extLst>
                <a:ext uri="{FF2B5EF4-FFF2-40B4-BE49-F238E27FC236}">
                  <a16:creationId xmlns:a16="http://schemas.microsoft.com/office/drawing/2014/main" id="{6CCA4119-C86C-2941-8C92-291624FDF259}"/>
                </a:ext>
              </a:extLst>
            </p:cNvPr>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2400">
                <a:solidFill>
                  <a:schemeClr val="bg1"/>
                </a:solidFill>
              </a:endParaRPr>
            </a:p>
          </p:txBody>
        </p:sp>
        <p:sp>
          <p:nvSpPr>
            <p:cNvPr id="18" name="Freeform 12">
              <a:extLst>
                <a:ext uri="{FF2B5EF4-FFF2-40B4-BE49-F238E27FC236}">
                  <a16:creationId xmlns:a16="http://schemas.microsoft.com/office/drawing/2014/main" id="{30782824-A0A9-034C-86AA-C972CBF247A4}"/>
                </a:ext>
              </a:extLst>
            </p:cNvPr>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2400">
                <a:solidFill>
                  <a:schemeClr val="bg1"/>
                </a:solidFill>
              </a:endParaRPr>
            </a:p>
          </p:txBody>
        </p:sp>
      </p:grpSp>
      <p:grpSp>
        <p:nvGrpSpPr>
          <p:cNvPr id="19" name="Group 6">
            <a:extLst>
              <a:ext uri="{FF2B5EF4-FFF2-40B4-BE49-F238E27FC236}">
                <a16:creationId xmlns:a16="http://schemas.microsoft.com/office/drawing/2014/main" id="{7597B79C-D365-0744-8018-D77E35EAC5E5}"/>
              </a:ext>
            </a:extLst>
          </p:cNvPr>
          <p:cNvGrpSpPr/>
          <p:nvPr/>
        </p:nvGrpSpPr>
        <p:grpSpPr>
          <a:xfrm>
            <a:off x="675790" y="1"/>
            <a:ext cx="161925" cy="1403711"/>
            <a:chOff x="514911" y="0"/>
            <a:chExt cx="121444" cy="1052783"/>
          </a:xfrm>
        </p:grpSpPr>
        <p:sp>
          <p:nvSpPr>
            <p:cNvPr id="20" name="Freeform 12">
              <a:extLst>
                <a:ext uri="{FF2B5EF4-FFF2-40B4-BE49-F238E27FC236}">
                  <a16:creationId xmlns:a16="http://schemas.microsoft.com/office/drawing/2014/main" id="{632D97B4-7E24-E940-9D51-99283D3A99D9}"/>
                </a:ext>
              </a:extLst>
            </p:cNvPr>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2400"/>
            </a:p>
          </p:txBody>
        </p:sp>
        <p:sp>
          <p:nvSpPr>
            <p:cNvPr id="21" name="Freeform 12">
              <a:extLst>
                <a:ext uri="{FF2B5EF4-FFF2-40B4-BE49-F238E27FC236}">
                  <a16:creationId xmlns:a16="http://schemas.microsoft.com/office/drawing/2014/main" id="{83428789-8CF7-9745-9F3D-92B21BF19FA0}"/>
                </a:ext>
              </a:extLst>
            </p:cNvPr>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2400"/>
            </a:p>
          </p:txBody>
        </p:sp>
        <p:sp>
          <p:nvSpPr>
            <p:cNvPr id="22" name="Freeform 12">
              <a:extLst>
                <a:ext uri="{FF2B5EF4-FFF2-40B4-BE49-F238E27FC236}">
                  <a16:creationId xmlns:a16="http://schemas.microsoft.com/office/drawing/2014/main" id="{7B0BB148-5ABB-6544-89F7-77AC1DD254E7}"/>
                </a:ext>
              </a:extLst>
            </p:cNvPr>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2400"/>
            </a:p>
          </p:txBody>
        </p:sp>
      </p:grpSp>
      <p:pic>
        <p:nvPicPr>
          <p:cNvPr id="23" name="Image 22">
            <a:extLst>
              <a:ext uri="{FF2B5EF4-FFF2-40B4-BE49-F238E27FC236}">
                <a16:creationId xmlns:a16="http://schemas.microsoft.com/office/drawing/2014/main" id="{45F81FA4-EA3D-46F6-90DE-A357058FBA2D}"/>
              </a:ext>
            </a:extLst>
          </p:cNvPr>
          <p:cNvPicPr>
            <a:picLocks noChangeAspect="1"/>
          </p:cNvPicPr>
          <p:nvPr/>
        </p:nvPicPr>
        <p:blipFill rotWithShape="1">
          <a:blip r:embed="rId6"/>
          <a:srcRect l="7921" t="17014" r="6956" b="24211"/>
          <a:stretch/>
        </p:blipFill>
        <p:spPr>
          <a:xfrm>
            <a:off x="10759154" y="6101698"/>
            <a:ext cx="1324599" cy="615952"/>
          </a:xfrm>
          <a:prstGeom prst="rect">
            <a:avLst/>
          </a:prstGeom>
        </p:spPr>
      </p:pic>
      <p:pic>
        <p:nvPicPr>
          <p:cNvPr id="17" name="Image 16" descr="Une image contenant bâtiment, signe&#10;&#10;Description générée automatiquement">
            <a:extLst>
              <a:ext uri="{FF2B5EF4-FFF2-40B4-BE49-F238E27FC236}">
                <a16:creationId xmlns:a16="http://schemas.microsoft.com/office/drawing/2014/main" id="{8ED2B02B-3E42-4388-0E61-E4288524AC42}"/>
              </a:ext>
            </a:extLst>
          </p:cNvPr>
          <p:cNvPicPr>
            <a:picLocks noChangeAspect="1"/>
          </p:cNvPicPr>
          <p:nvPr userDrawn="1"/>
        </p:nvPicPr>
        <p:blipFill rotWithShape="1">
          <a:blip r:embed="rId7"/>
          <a:srcRect l="34947"/>
          <a:stretch/>
        </p:blipFill>
        <p:spPr>
          <a:xfrm>
            <a:off x="4309596" y="-4896"/>
            <a:ext cx="7940833" cy="6862896"/>
          </a:xfrm>
          <a:prstGeom prst="rect">
            <a:avLst/>
          </a:prstGeom>
        </p:spPr>
      </p:pic>
      <p:pic>
        <p:nvPicPr>
          <p:cNvPr id="24" name="Image 23">
            <a:extLst>
              <a:ext uri="{FF2B5EF4-FFF2-40B4-BE49-F238E27FC236}">
                <a16:creationId xmlns:a16="http://schemas.microsoft.com/office/drawing/2014/main" id="{76439EFB-C87F-E694-D072-2173FCAC362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5744" b="5915"/>
          <a:stretch/>
        </p:blipFill>
        <p:spPr>
          <a:xfrm>
            <a:off x="3082882" y="-1"/>
            <a:ext cx="3274375" cy="6859262"/>
          </a:xfrm>
          <a:prstGeom prst="rect">
            <a:avLst/>
          </a:prstGeom>
        </p:spPr>
      </p:pic>
      <p:pic>
        <p:nvPicPr>
          <p:cNvPr id="25" name="Image 24">
            <a:extLst>
              <a:ext uri="{FF2B5EF4-FFF2-40B4-BE49-F238E27FC236}">
                <a16:creationId xmlns:a16="http://schemas.microsoft.com/office/drawing/2014/main" id="{9EC3EB21-1B90-0498-4EDF-E0C93AD1E4E9}"/>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778061" y="6237086"/>
            <a:ext cx="982136" cy="378279"/>
          </a:xfrm>
          <a:prstGeom prst="rect">
            <a:avLst/>
          </a:prstGeom>
        </p:spPr>
      </p:pic>
      <p:grpSp>
        <p:nvGrpSpPr>
          <p:cNvPr id="26" name="Group 3">
            <a:extLst>
              <a:ext uri="{FF2B5EF4-FFF2-40B4-BE49-F238E27FC236}">
                <a16:creationId xmlns:a16="http://schemas.microsoft.com/office/drawing/2014/main" id="{3BBC3A48-6736-6C4C-7C16-A36F2C836343}"/>
              </a:ext>
            </a:extLst>
          </p:cNvPr>
          <p:cNvGrpSpPr/>
          <p:nvPr userDrawn="1"/>
        </p:nvGrpSpPr>
        <p:grpSpPr>
          <a:xfrm>
            <a:off x="674516" y="5774618"/>
            <a:ext cx="161925" cy="1089733"/>
            <a:chOff x="513955" y="4330963"/>
            <a:chExt cx="121444" cy="817300"/>
          </a:xfrm>
        </p:grpSpPr>
        <p:sp>
          <p:nvSpPr>
            <p:cNvPr id="27" name="Freeform 12">
              <a:extLst>
                <a:ext uri="{FF2B5EF4-FFF2-40B4-BE49-F238E27FC236}">
                  <a16:creationId xmlns:a16="http://schemas.microsoft.com/office/drawing/2014/main" id="{D10D5EDD-75F9-4E5E-1BE0-92703DD27B1C}"/>
                </a:ext>
              </a:extLst>
            </p:cNvPr>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2400">
                <a:solidFill>
                  <a:schemeClr val="tx1"/>
                </a:solidFill>
              </a:endParaRPr>
            </a:p>
          </p:txBody>
        </p:sp>
        <p:sp>
          <p:nvSpPr>
            <p:cNvPr id="28" name="Freeform 12">
              <a:extLst>
                <a:ext uri="{FF2B5EF4-FFF2-40B4-BE49-F238E27FC236}">
                  <a16:creationId xmlns:a16="http://schemas.microsoft.com/office/drawing/2014/main" id="{B4AE13F7-6E53-3857-6C8A-97ACAA3C8EC5}"/>
                </a:ext>
              </a:extLst>
            </p:cNvPr>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2400">
                <a:solidFill>
                  <a:schemeClr val="bg1"/>
                </a:solidFill>
              </a:endParaRPr>
            </a:p>
          </p:txBody>
        </p:sp>
        <p:sp>
          <p:nvSpPr>
            <p:cNvPr id="29" name="Freeform 12">
              <a:extLst>
                <a:ext uri="{FF2B5EF4-FFF2-40B4-BE49-F238E27FC236}">
                  <a16:creationId xmlns:a16="http://schemas.microsoft.com/office/drawing/2014/main" id="{4CC465B6-4565-2B12-7EB8-C7579648AB91}"/>
                </a:ext>
              </a:extLst>
            </p:cNvPr>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2400">
                <a:solidFill>
                  <a:schemeClr val="bg1"/>
                </a:solidFill>
              </a:endParaRPr>
            </a:p>
          </p:txBody>
        </p:sp>
      </p:grpSp>
      <p:grpSp>
        <p:nvGrpSpPr>
          <p:cNvPr id="30" name="Group 6">
            <a:extLst>
              <a:ext uri="{FF2B5EF4-FFF2-40B4-BE49-F238E27FC236}">
                <a16:creationId xmlns:a16="http://schemas.microsoft.com/office/drawing/2014/main" id="{D73E962E-AA66-F14A-4CAD-87FDDA8D68EE}"/>
              </a:ext>
            </a:extLst>
          </p:cNvPr>
          <p:cNvGrpSpPr/>
          <p:nvPr userDrawn="1"/>
        </p:nvGrpSpPr>
        <p:grpSpPr>
          <a:xfrm>
            <a:off x="675790" y="1"/>
            <a:ext cx="161925" cy="1403711"/>
            <a:chOff x="514911" y="0"/>
            <a:chExt cx="121444" cy="1052783"/>
          </a:xfrm>
        </p:grpSpPr>
        <p:sp>
          <p:nvSpPr>
            <p:cNvPr id="31" name="Freeform 12">
              <a:extLst>
                <a:ext uri="{FF2B5EF4-FFF2-40B4-BE49-F238E27FC236}">
                  <a16:creationId xmlns:a16="http://schemas.microsoft.com/office/drawing/2014/main" id="{7161A242-5897-E8D4-AA5E-E35D7276BAA1}"/>
                </a:ext>
              </a:extLst>
            </p:cNvPr>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2400"/>
            </a:p>
          </p:txBody>
        </p:sp>
        <p:sp>
          <p:nvSpPr>
            <p:cNvPr id="32" name="Freeform 12">
              <a:extLst>
                <a:ext uri="{FF2B5EF4-FFF2-40B4-BE49-F238E27FC236}">
                  <a16:creationId xmlns:a16="http://schemas.microsoft.com/office/drawing/2014/main" id="{2107CD65-F532-4B82-2BE8-DD6F0F636E8B}"/>
                </a:ext>
              </a:extLst>
            </p:cNvPr>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2400"/>
            </a:p>
          </p:txBody>
        </p:sp>
        <p:sp>
          <p:nvSpPr>
            <p:cNvPr id="33" name="Freeform 12">
              <a:extLst>
                <a:ext uri="{FF2B5EF4-FFF2-40B4-BE49-F238E27FC236}">
                  <a16:creationId xmlns:a16="http://schemas.microsoft.com/office/drawing/2014/main" id="{B1B6B526-256E-0375-4348-0A9909D12A32}"/>
                </a:ext>
              </a:extLst>
            </p:cNvPr>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2400"/>
            </a:p>
          </p:txBody>
        </p:sp>
      </p:grpSp>
    </p:spTree>
    <p:extLst>
      <p:ext uri="{BB962C8B-B14F-4D97-AF65-F5344CB8AC3E}">
        <p14:creationId xmlns:p14="http://schemas.microsoft.com/office/powerpoint/2010/main" val="13322386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b="1">
                <a:solidFill>
                  <a:srgbClr val="FF0000"/>
                </a:solidFill>
              </a:defRPr>
            </a:lvl1pPr>
          </a:lstStyle>
          <a:p>
            <a:r>
              <a:rPr lang="fr-FR"/>
              <a:t>Cliquez et modifiez le titre</a:t>
            </a:r>
            <a:endParaRPr lang="fr-FR" dirty="0"/>
          </a:p>
        </p:txBody>
      </p:sp>
      <p:sp>
        <p:nvSpPr>
          <p:cNvPr id="3" name="Sous-titre 2"/>
          <p:cNvSpPr>
            <a:spLocks noGrp="1"/>
          </p:cNvSpPr>
          <p:nvPr>
            <p:ph type="subTitle" idx="1"/>
          </p:nvPr>
        </p:nvSpPr>
        <p:spPr>
          <a:xfrm>
            <a:off x="1524000" y="3822063"/>
            <a:ext cx="9144000" cy="1655762"/>
          </a:xfrm>
        </p:spPr>
        <p:txBody>
          <a:bodyPr/>
          <a:lstStyle>
            <a:lvl1pPr marL="0" indent="0" algn="ctr">
              <a:buNone/>
              <a:defRPr sz="2400" b="1">
                <a:solidFill>
                  <a:srgbClr val="FF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endParaRPr lang="fr-FR" dirty="0"/>
          </a:p>
        </p:txBody>
      </p:sp>
      <p:sp>
        <p:nvSpPr>
          <p:cNvPr id="4" name="Espace réservé de la date 3"/>
          <p:cNvSpPr>
            <a:spLocks noGrp="1"/>
          </p:cNvSpPr>
          <p:nvPr>
            <p:ph type="dt" sz="half" idx="10"/>
          </p:nvPr>
        </p:nvSpPr>
        <p:spPr/>
        <p:txBody>
          <a:bodyPr/>
          <a:lstStyle>
            <a:lvl1pPr>
              <a:defRPr>
                <a:solidFill>
                  <a:schemeClr val="accent1"/>
                </a:solidFill>
              </a:defRPr>
            </a:lvl1pPr>
          </a:lstStyle>
          <a:p>
            <a:r>
              <a:rPr lang="fr-FR">
                <a:solidFill>
                  <a:srgbClr val="4472C4"/>
                </a:solidFill>
              </a:rPr>
              <a:t>‹N°›</a:t>
            </a:r>
            <a:endParaRPr lang="fr-FR" dirty="0">
              <a:solidFill>
                <a:srgbClr val="4472C4"/>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pic>
        <p:nvPicPr>
          <p:cNvPr id="7" name="Image 6"/>
          <p:cNvPicPr>
            <a:picLocks noChangeAspect="1"/>
          </p:cNvPicPr>
          <p:nvPr userDrawn="1"/>
        </p:nvPicPr>
        <p:blipFill>
          <a:blip r:embed="rId2"/>
          <a:stretch>
            <a:fillRect/>
          </a:stretch>
        </p:blipFill>
        <p:spPr>
          <a:xfrm>
            <a:off x="9982200" y="4222907"/>
            <a:ext cx="1413580" cy="1821343"/>
          </a:xfrm>
          <a:prstGeom prst="rect">
            <a:avLst/>
          </a:prstGeom>
        </p:spPr>
      </p:pic>
      <p:pic>
        <p:nvPicPr>
          <p:cNvPr id="8" name="Image 7" descr="concentric_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1280" y="-654133"/>
            <a:ext cx="3683083" cy="3683083"/>
          </a:xfrm>
          <a:prstGeom prst="rect">
            <a:avLst/>
          </a:prstGeom>
        </p:spPr>
      </p:pic>
    </p:spTree>
    <p:extLst>
      <p:ext uri="{BB962C8B-B14F-4D97-AF65-F5344CB8AC3E}">
        <p14:creationId xmlns:p14="http://schemas.microsoft.com/office/powerpoint/2010/main" val="2448382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1" y="1637742"/>
            <a:ext cx="10790326" cy="4351338"/>
          </a:xfrm>
        </p:spPr>
        <p:txBody>
          <a:bodyPr/>
          <a:lstStyle>
            <a:lvl1pPr>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p:cNvSpPr>
            <a:spLocks noGrp="1"/>
          </p:cNvSpPr>
          <p:nvPr>
            <p:ph type="dt" sz="half" idx="10"/>
          </p:nvPr>
        </p:nvSpPr>
        <p:spPr>
          <a:ln>
            <a:solidFill>
              <a:schemeClr val="accent1"/>
            </a:solidFill>
          </a:ln>
        </p:spPr>
        <p:txBody>
          <a:bodyPr/>
          <a:lstStyle/>
          <a:p>
            <a:r>
              <a:rPr lang="fr-FR"/>
              <a:t>‹N°›</a:t>
            </a:r>
            <a:endParaRPr lang="fr-FR" dirty="0"/>
          </a:p>
        </p:txBody>
      </p:sp>
      <p:sp>
        <p:nvSpPr>
          <p:cNvPr id="5" name="Espace réservé du pied de page 4"/>
          <p:cNvSpPr>
            <a:spLocks noGrp="1"/>
          </p:cNvSpPr>
          <p:nvPr>
            <p:ph type="ftr" sz="quarter" idx="11"/>
          </p:nvPr>
        </p:nvSpPr>
        <p:spPr/>
        <p:txBody>
          <a:bodyPr/>
          <a:lstStyle/>
          <a:p>
            <a:endParaRPr lang="fr-FR" dirty="0"/>
          </a:p>
        </p:txBody>
      </p:sp>
      <p:pic>
        <p:nvPicPr>
          <p:cNvPr id="7" name="Image 6" descr="concentric_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510" y="-1209299"/>
            <a:ext cx="3683083" cy="3683083"/>
          </a:xfrm>
          <a:prstGeom prst="rect">
            <a:avLst/>
          </a:prstGeom>
          <a:noFill/>
        </p:spPr>
      </p:pic>
      <p:pic>
        <p:nvPicPr>
          <p:cNvPr id="8" name="Image 7" descr="concentric_3.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99812" y="2614685"/>
            <a:ext cx="7358904" cy="7483330"/>
          </a:xfrm>
          <a:prstGeom prst="rect">
            <a:avLst/>
          </a:prstGeom>
        </p:spPr>
      </p:pic>
      <p:sp>
        <p:nvSpPr>
          <p:cNvPr id="11" name="Rectangle 10"/>
          <p:cNvSpPr/>
          <p:nvPr userDrawn="1"/>
        </p:nvSpPr>
        <p:spPr>
          <a:xfrm>
            <a:off x="4952634" y="438186"/>
            <a:ext cx="2641813" cy="369332"/>
          </a:xfrm>
          <a:prstGeom prst="rect">
            <a:avLst/>
          </a:prstGeom>
        </p:spPr>
        <p:txBody>
          <a:bodyPr wrap="none">
            <a:spAutoFit/>
          </a:bodyPr>
          <a:lstStyle/>
          <a:p>
            <a:r>
              <a:rPr lang="fr-FR" dirty="0"/>
              <a:t>Cliquez et modifiez le titre</a:t>
            </a:r>
          </a:p>
        </p:txBody>
      </p:sp>
      <p:pic>
        <p:nvPicPr>
          <p:cNvPr id="13" name="Image 12"/>
          <p:cNvPicPr>
            <a:picLocks noChangeAspect="1"/>
          </p:cNvPicPr>
          <p:nvPr userDrawn="1"/>
        </p:nvPicPr>
        <p:blipFill>
          <a:blip r:embed="rId4"/>
          <a:stretch>
            <a:fillRect/>
          </a:stretch>
        </p:blipFill>
        <p:spPr>
          <a:xfrm>
            <a:off x="2714995" y="73869"/>
            <a:ext cx="9477005" cy="1100919"/>
          </a:xfrm>
          <a:prstGeom prst="rect">
            <a:avLst/>
          </a:prstGeom>
        </p:spPr>
      </p:pic>
      <p:sp>
        <p:nvSpPr>
          <p:cNvPr id="9" name="Titre 8">
            <a:extLst>
              <a:ext uri="{FF2B5EF4-FFF2-40B4-BE49-F238E27FC236}">
                <a16:creationId xmlns:a16="http://schemas.microsoft.com/office/drawing/2014/main" id="{21B0AC07-C392-A3DB-3AC6-306D4D7F9631}"/>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1017911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1" y="1637742"/>
            <a:ext cx="10790326" cy="4351338"/>
          </a:xfrm>
        </p:spPr>
        <p:txBody>
          <a:bodyPr/>
          <a:lstStyle>
            <a:lvl1pPr>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p:cNvSpPr>
            <a:spLocks noGrp="1"/>
          </p:cNvSpPr>
          <p:nvPr>
            <p:ph type="dt" sz="half" idx="10"/>
          </p:nvPr>
        </p:nvSpPr>
        <p:spPr>
          <a:ln>
            <a:solidFill>
              <a:schemeClr val="accent1"/>
            </a:solidFill>
          </a:ln>
        </p:spPr>
        <p:txBody>
          <a:bodyPr/>
          <a:lstStyle/>
          <a:p>
            <a:r>
              <a:rPr lang="fr-FR">
                <a:solidFill>
                  <a:prstClr val="black">
                    <a:tint val="75000"/>
                  </a:prstClr>
                </a:solidFill>
              </a:rPr>
              <a:t>‹N°›</a:t>
            </a:r>
            <a:endParaRPr lang="fr-FR"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dirty="0">
              <a:solidFill>
                <a:prstClr val="black">
                  <a:tint val="75000"/>
                </a:prstClr>
              </a:solidFill>
            </a:endParaRPr>
          </a:p>
        </p:txBody>
      </p:sp>
      <p:pic>
        <p:nvPicPr>
          <p:cNvPr id="7" name="Image 6" descr="concentric_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510" y="-1209299"/>
            <a:ext cx="3683083" cy="3683083"/>
          </a:xfrm>
          <a:prstGeom prst="rect">
            <a:avLst/>
          </a:prstGeom>
          <a:noFill/>
        </p:spPr>
      </p:pic>
      <p:pic>
        <p:nvPicPr>
          <p:cNvPr id="8" name="Image 7" descr="concentric_3.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99812" y="2614685"/>
            <a:ext cx="7358904" cy="7483330"/>
          </a:xfrm>
          <a:prstGeom prst="rect">
            <a:avLst/>
          </a:prstGeom>
        </p:spPr>
      </p:pic>
      <p:sp>
        <p:nvSpPr>
          <p:cNvPr id="11" name="Rectangle 10"/>
          <p:cNvSpPr/>
          <p:nvPr userDrawn="1"/>
        </p:nvSpPr>
        <p:spPr>
          <a:xfrm>
            <a:off x="4952634" y="438186"/>
            <a:ext cx="2641813" cy="369332"/>
          </a:xfrm>
          <a:prstGeom prst="rect">
            <a:avLst/>
          </a:prstGeom>
        </p:spPr>
        <p:txBody>
          <a:bodyPr wrap="none">
            <a:spAutoFit/>
          </a:bodyPr>
          <a:lstStyle/>
          <a:p>
            <a:r>
              <a:rPr lang="fr-FR" dirty="0">
                <a:solidFill>
                  <a:prstClr val="black"/>
                </a:solidFill>
              </a:rPr>
              <a:t>Cliquez et modifiez le titre</a:t>
            </a:r>
          </a:p>
        </p:txBody>
      </p:sp>
      <p:pic>
        <p:nvPicPr>
          <p:cNvPr id="13" name="Image 12"/>
          <p:cNvPicPr>
            <a:picLocks noChangeAspect="1"/>
          </p:cNvPicPr>
          <p:nvPr userDrawn="1"/>
        </p:nvPicPr>
        <p:blipFill>
          <a:blip r:embed="rId4"/>
          <a:stretch>
            <a:fillRect/>
          </a:stretch>
        </p:blipFill>
        <p:spPr>
          <a:xfrm>
            <a:off x="2714995" y="73869"/>
            <a:ext cx="9477005" cy="1100919"/>
          </a:xfrm>
          <a:prstGeom prst="rect">
            <a:avLst/>
          </a:prstGeom>
        </p:spPr>
      </p:pic>
      <p:sp>
        <p:nvSpPr>
          <p:cNvPr id="9" name="Titre 8">
            <a:extLst>
              <a:ext uri="{FF2B5EF4-FFF2-40B4-BE49-F238E27FC236}">
                <a16:creationId xmlns:a16="http://schemas.microsoft.com/office/drawing/2014/main" id="{21B0AC07-C392-A3DB-3AC6-306D4D7F9631}"/>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3741931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b="1">
                <a:solidFill>
                  <a:srgbClr val="FF0000"/>
                </a:solidFill>
              </a:defRPr>
            </a:lvl1pPr>
          </a:lstStyle>
          <a:p>
            <a:r>
              <a:rPr lang="fr-FR"/>
              <a:t>Cliquez et modifiez le titre</a:t>
            </a:r>
            <a:endParaRPr lang="fr-FR" dirty="0"/>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r>
              <a:rPr lang="fr-FR">
                <a:solidFill>
                  <a:prstClr val="black">
                    <a:tint val="75000"/>
                  </a:prstClr>
                </a:solidFill>
              </a:rPr>
              <a:t>‹N°›</a:t>
            </a: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pic>
        <p:nvPicPr>
          <p:cNvPr id="8" name="Image 7"/>
          <p:cNvPicPr>
            <a:picLocks noChangeAspect="1"/>
          </p:cNvPicPr>
          <p:nvPr userDrawn="1"/>
        </p:nvPicPr>
        <p:blipFill>
          <a:blip r:embed="rId2"/>
          <a:stretch>
            <a:fillRect/>
          </a:stretch>
        </p:blipFill>
        <p:spPr>
          <a:xfrm>
            <a:off x="5108507" y="805636"/>
            <a:ext cx="6351310" cy="732749"/>
          </a:xfrm>
          <a:prstGeom prst="rect">
            <a:avLst/>
          </a:prstGeom>
        </p:spPr>
      </p:pic>
      <p:pic>
        <p:nvPicPr>
          <p:cNvPr id="9" name="Image 8" descr="concentric_3.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97366" y="-312665"/>
            <a:ext cx="7358904" cy="7483330"/>
          </a:xfrm>
          <a:prstGeom prst="rect">
            <a:avLst/>
          </a:prstGeom>
        </p:spPr>
      </p:pic>
      <p:pic>
        <p:nvPicPr>
          <p:cNvPr id="10" name="Image 9"/>
          <p:cNvPicPr>
            <a:picLocks noChangeAspect="1"/>
          </p:cNvPicPr>
          <p:nvPr userDrawn="1"/>
        </p:nvPicPr>
        <p:blipFill>
          <a:blip r:embed="rId4"/>
          <a:stretch>
            <a:fillRect/>
          </a:stretch>
        </p:blipFill>
        <p:spPr>
          <a:xfrm>
            <a:off x="297980" y="147864"/>
            <a:ext cx="1079211" cy="1390522"/>
          </a:xfrm>
          <a:prstGeom prst="rect">
            <a:avLst/>
          </a:prstGeom>
        </p:spPr>
      </p:pic>
    </p:spTree>
    <p:extLst>
      <p:ext uri="{BB962C8B-B14F-4D97-AF65-F5344CB8AC3E}">
        <p14:creationId xmlns:p14="http://schemas.microsoft.com/office/powerpoint/2010/main" val="17552898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r>
              <a:rPr lang="fr-FR">
                <a:solidFill>
                  <a:prstClr val="black">
                    <a:tint val="75000"/>
                  </a:prstClr>
                </a:solidFill>
              </a:rPr>
              <a:t>‹N°›</a:t>
            </a: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Tree>
    <p:extLst>
      <p:ext uri="{BB962C8B-B14F-4D97-AF65-F5344CB8AC3E}">
        <p14:creationId xmlns:p14="http://schemas.microsoft.com/office/powerpoint/2010/main" val="28910213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Cliquez et modifiez le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r>
              <a:rPr lang="fr-FR">
                <a:solidFill>
                  <a:prstClr val="black">
                    <a:tint val="75000"/>
                  </a:prstClr>
                </a:solidFill>
              </a:rPr>
              <a:t>‹N°›</a:t>
            </a: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endParaRPr>
          </a:p>
        </p:txBody>
      </p:sp>
    </p:spTree>
    <p:extLst>
      <p:ext uri="{BB962C8B-B14F-4D97-AF65-F5344CB8AC3E}">
        <p14:creationId xmlns:p14="http://schemas.microsoft.com/office/powerpoint/2010/main" val="22373192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r>
              <a:rPr lang="fr-FR">
                <a:solidFill>
                  <a:prstClr val="black">
                    <a:tint val="75000"/>
                  </a:prstClr>
                </a:solidFill>
              </a:rPr>
              <a:t>‹N°›</a:t>
            </a: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Tree>
    <p:extLst>
      <p:ext uri="{BB962C8B-B14F-4D97-AF65-F5344CB8AC3E}">
        <p14:creationId xmlns:p14="http://schemas.microsoft.com/office/powerpoint/2010/main" val="20947693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a:solidFill>
                  <a:prstClr val="black">
                    <a:tint val="75000"/>
                  </a:prstClr>
                </a:solidFill>
              </a:rPr>
              <a:t>‹N°›</a:t>
            </a: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Tree>
    <p:extLst>
      <p:ext uri="{BB962C8B-B14F-4D97-AF65-F5344CB8AC3E}">
        <p14:creationId xmlns:p14="http://schemas.microsoft.com/office/powerpoint/2010/main" val="12165666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Cliquez et modifiez le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r>
              <a:rPr lang="fr-FR">
                <a:solidFill>
                  <a:prstClr val="black">
                    <a:tint val="75000"/>
                  </a:prstClr>
                </a:solidFill>
              </a:rPr>
              <a:t>‹N°›</a:t>
            </a: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Tree>
    <p:extLst>
      <p:ext uri="{BB962C8B-B14F-4D97-AF65-F5344CB8AC3E}">
        <p14:creationId xmlns:p14="http://schemas.microsoft.com/office/powerpoint/2010/main" val="14672851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Cliquez et modifiez le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Faire glisser l'image vers l'espace réservé ou cliquer sur l'icône pour l'ajouter</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r>
              <a:rPr lang="fr-FR">
                <a:solidFill>
                  <a:prstClr val="black">
                    <a:tint val="75000"/>
                  </a:prstClr>
                </a:solidFill>
              </a:rPr>
              <a:t>‹N°›</a:t>
            </a: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Tree>
    <p:extLst>
      <p:ext uri="{BB962C8B-B14F-4D97-AF65-F5344CB8AC3E}">
        <p14:creationId xmlns:p14="http://schemas.microsoft.com/office/powerpoint/2010/main" val="2533600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r>
              <a:rPr lang="fr-FR">
                <a:solidFill>
                  <a:prstClr val="black">
                    <a:tint val="75000"/>
                  </a:prstClr>
                </a:solidFill>
              </a:rPr>
              <a:t>‹N°›</a:t>
            </a: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Tree>
    <p:extLst>
      <p:ext uri="{BB962C8B-B14F-4D97-AF65-F5344CB8AC3E}">
        <p14:creationId xmlns:p14="http://schemas.microsoft.com/office/powerpoint/2010/main" val="13530885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r>
              <a:rPr lang="fr-FR">
                <a:solidFill>
                  <a:prstClr val="black">
                    <a:tint val="75000"/>
                  </a:prstClr>
                </a:solidFill>
              </a:rPr>
              <a:t>‹N°›</a:t>
            </a: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Tree>
    <p:extLst>
      <p:ext uri="{BB962C8B-B14F-4D97-AF65-F5344CB8AC3E}">
        <p14:creationId xmlns:p14="http://schemas.microsoft.com/office/powerpoint/2010/main" val="9915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b="1">
                <a:solidFill>
                  <a:srgbClr val="FF0000"/>
                </a:solidFill>
              </a:defRPr>
            </a:lvl1pPr>
          </a:lstStyle>
          <a:p>
            <a:r>
              <a:rPr lang="fr-FR"/>
              <a:t>Cliquez et modifiez le titre</a:t>
            </a:r>
            <a:endParaRPr lang="fr-FR" dirty="0"/>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r>
              <a:rPr lang="fr-FR"/>
              <a:t>‹N°›</a:t>
            </a:r>
          </a:p>
        </p:txBody>
      </p:sp>
      <p:sp>
        <p:nvSpPr>
          <p:cNvPr id="5" name="Espace réservé du pied de page 4"/>
          <p:cNvSpPr>
            <a:spLocks noGrp="1"/>
          </p:cNvSpPr>
          <p:nvPr>
            <p:ph type="ftr" sz="quarter" idx="11"/>
          </p:nvPr>
        </p:nvSpPr>
        <p:spPr/>
        <p:txBody>
          <a:bodyPr/>
          <a:lstStyle/>
          <a:p>
            <a:endParaRPr lang="fr-FR"/>
          </a:p>
        </p:txBody>
      </p:sp>
      <p:pic>
        <p:nvPicPr>
          <p:cNvPr id="8" name="Image 7"/>
          <p:cNvPicPr>
            <a:picLocks noChangeAspect="1"/>
          </p:cNvPicPr>
          <p:nvPr userDrawn="1"/>
        </p:nvPicPr>
        <p:blipFill>
          <a:blip r:embed="rId2"/>
          <a:stretch>
            <a:fillRect/>
          </a:stretch>
        </p:blipFill>
        <p:spPr>
          <a:xfrm>
            <a:off x="5108507" y="805636"/>
            <a:ext cx="6351310" cy="732749"/>
          </a:xfrm>
          <a:prstGeom prst="rect">
            <a:avLst/>
          </a:prstGeom>
        </p:spPr>
      </p:pic>
      <p:pic>
        <p:nvPicPr>
          <p:cNvPr id="9" name="Image 8" descr="concentric_3.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97366" y="-312665"/>
            <a:ext cx="7358904" cy="7483330"/>
          </a:xfrm>
          <a:prstGeom prst="rect">
            <a:avLst/>
          </a:prstGeom>
        </p:spPr>
      </p:pic>
      <p:pic>
        <p:nvPicPr>
          <p:cNvPr id="10" name="Image 9"/>
          <p:cNvPicPr>
            <a:picLocks noChangeAspect="1"/>
          </p:cNvPicPr>
          <p:nvPr userDrawn="1"/>
        </p:nvPicPr>
        <p:blipFill>
          <a:blip r:embed="rId4"/>
          <a:stretch>
            <a:fillRect/>
          </a:stretch>
        </p:blipFill>
        <p:spPr>
          <a:xfrm>
            <a:off x="297980" y="147864"/>
            <a:ext cx="1079211" cy="1390522"/>
          </a:xfrm>
          <a:prstGeom prst="rect">
            <a:avLst/>
          </a:prstGeom>
        </p:spPr>
      </p:pic>
    </p:spTree>
    <p:extLst>
      <p:ext uri="{BB962C8B-B14F-4D97-AF65-F5344CB8AC3E}">
        <p14:creationId xmlns:p14="http://schemas.microsoft.com/office/powerpoint/2010/main" val="8448107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cSld name="COVER_Plain">
    <p:bg>
      <p:bgPr>
        <a:solidFill>
          <a:schemeClr val="bg1"/>
        </a:solidFill>
        <a:effectLst/>
      </p:bgPr>
    </p:bg>
    <p:spTree>
      <p:nvGrpSpPr>
        <p:cNvPr id="1" name=""/>
        <p:cNvGrpSpPr/>
        <p:nvPr/>
      </p:nvGrpSpPr>
      <p:grpSpPr>
        <a:xfrm>
          <a:off x="0" y="0"/>
          <a:ext cx="0" cy="0"/>
          <a:chOff x="0" y="0"/>
          <a:chExt cx="0" cy="0"/>
        </a:xfrm>
      </p:grpSpPr>
      <p:pic>
        <p:nvPicPr>
          <p:cNvPr id="1026" name="Picture 2" descr="Photo doctor hold icon health and electronic medical record on interface digital healthcare and network">
            <a:extLst>
              <a:ext uri="{FF2B5EF4-FFF2-40B4-BE49-F238E27FC236}">
                <a16:creationId xmlns:a16="http://schemas.microsoft.com/office/drawing/2014/main" id="{FE829D6D-A62D-84E4-696E-DA4C7FE99785}"/>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2553" t="93" r="18857" b="-93"/>
          <a:stretch/>
        </p:blipFill>
        <p:spPr bwMode="auto">
          <a:xfrm>
            <a:off x="-1886079" y="-219"/>
            <a:ext cx="14078079" cy="6864569"/>
          </a:xfrm>
          <a:prstGeom prst="rect">
            <a:avLst/>
          </a:prstGeom>
          <a:noFill/>
          <a:extLst>
            <a:ext uri="{909E8E84-426E-40DD-AFC4-6F175D3DCCD1}">
              <a14:hiddenFill xmlns:a14="http://schemas.microsoft.com/office/drawing/2010/main">
                <a:solidFill>
                  <a:srgbClr val="FFFFFF"/>
                </a:solidFill>
              </a14:hiddenFill>
            </a:ext>
          </a:extLst>
        </p:spPr>
      </p:pic>
      <p:sp>
        <p:nvSpPr>
          <p:cNvPr id="30" name="Text Placeholder 29"/>
          <p:cNvSpPr>
            <a:spLocks noGrp="1"/>
          </p:cNvSpPr>
          <p:nvPr>
            <p:ph type="body" sz="quarter" idx="11" hasCustomPrompt="1"/>
          </p:nvPr>
        </p:nvSpPr>
        <p:spPr bwMode="gray">
          <a:xfrm>
            <a:off x="431800" y="4979896"/>
            <a:ext cx="5277864" cy="533480"/>
          </a:xfrm>
          <a:prstGeom prst="rect">
            <a:avLst/>
          </a:prstGeom>
        </p:spPr>
        <p:txBody>
          <a:bodyPr vert="horz" wrap="square" lIns="0" tIns="0" rIns="0" bIns="0" rtlCol="0" anchor="t" anchorCtr="0">
            <a:spAutoFit/>
          </a:bodyPr>
          <a:lstStyle>
            <a:lvl1pPr algn="l" defTabSz="1218786" rtl="0" eaLnBrk="1" latinLnBrk="0" hangingPunct="1">
              <a:lnSpc>
                <a:spcPct val="100000"/>
              </a:lnSpc>
              <a:spcBef>
                <a:spcPts val="0"/>
              </a:spcBef>
              <a:spcAft>
                <a:spcPts val="0"/>
              </a:spcAft>
              <a:buNone/>
              <a:defRPr lang="en-GB" sz="1867" b="1" kern="1200" cap="all" baseline="0" dirty="0" smtClean="0">
                <a:solidFill>
                  <a:schemeClr val="tx1"/>
                </a:solidFill>
                <a:latin typeface="+mn-lt"/>
                <a:ea typeface="+mj-ea"/>
                <a:cs typeface="+mj-cs"/>
              </a:defRPr>
            </a:lvl1pPr>
            <a:lvl2pPr>
              <a:spcBef>
                <a:spcPts val="0"/>
              </a:spcBef>
              <a:spcAft>
                <a:spcPts val="0"/>
              </a:spcAft>
              <a:defRPr sz="1600" b="0" cap="all" baseline="0">
                <a:solidFill>
                  <a:schemeClr val="bg1"/>
                </a:solidFill>
              </a:defRPr>
            </a:lvl2pPr>
            <a:lvl3pPr>
              <a:defRPr sz="1600" b="0" cap="all" baseline="0">
                <a:solidFill>
                  <a:schemeClr val="bg1"/>
                </a:solidFill>
              </a:defRPr>
            </a:lvl3pPr>
            <a:lvl4pPr>
              <a:defRPr sz="1600" b="0" cap="all" baseline="0">
                <a:solidFill>
                  <a:schemeClr val="bg1"/>
                </a:solidFill>
              </a:defRPr>
            </a:lvl4pPr>
            <a:lvl5pPr>
              <a:defRPr sz="1600" b="0" cap="all" baseline="0">
                <a:solidFill>
                  <a:schemeClr val="bg1"/>
                </a:solidFill>
              </a:defRPr>
            </a:lvl5pPr>
          </a:lstStyle>
          <a:p>
            <a:pPr lvl="0"/>
            <a:r>
              <a:rPr lang="en-US"/>
              <a:t>Author</a:t>
            </a:r>
          </a:p>
          <a:p>
            <a:pPr lvl="1"/>
            <a:r>
              <a:rPr lang="en-US"/>
              <a:t>Date</a:t>
            </a:r>
            <a:endParaRPr lang="en-GB"/>
          </a:p>
        </p:txBody>
      </p:sp>
      <p:grpSp>
        <p:nvGrpSpPr>
          <p:cNvPr id="4" name="Group 3"/>
          <p:cNvGrpSpPr/>
          <p:nvPr/>
        </p:nvGrpSpPr>
        <p:grpSpPr>
          <a:xfrm>
            <a:off x="685274" y="5774618"/>
            <a:ext cx="161925" cy="1089733"/>
            <a:chOff x="513955" y="4330963"/>
            <a:chExt cx="121444" cy="817300"/>
          </a:xfrm>
        </p:grpSpPr>
        <p:sp>
          <p:nvSpPr>
            <p:cNvPr id="14" name="Freeform 12"/>
            <p:cNvSpPr>
              <a:spLocks noChangeAspect="1"/>
            </p:cNvSpPr>
            <p:nvPr userDrawn="1"/>
          </p:nvSpPr>
          <p:spPr bwMode="gray">
            <a:xfrm>
              <a:off x="513955" y="4330963"/>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2400">
                <a:solidFill>
                  <a:prstClr val="black"/>
                </a:solidFill>
              </a:endParaRPr>
            </a:p>
          </p:txBody>
        </p:sp>
        <p:sp>
          <p:nvSpPr>
            <p:cNvPr id="15" name="Freeform 12"/>
            <p:cNvSpPr>
              <a:spLocks noChangeAspect="1"/>
            </p:cNvSpPr>
            <p:nvPr userDrawn="1"/>
          </p:nvSpPr>
          <p:spPr bwMode="gray">
            <a:xfrm>
              <a:off x="513955" y="4561944"/>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2400">
                <a:solidFill>
                  <a:prstClr val="white"/>
                </a:solidFill>
              </a:endParaRPr>
            </a:p>
          </p:txBody>
        </p:sp>
        <p:sp>
          <p:nvSpPr>
            <p:cNvPr id="17" name="Freeform 12"/>
            <p:cNvSpPr>
              <a:spLocks noChangeAspect="1"/>
            </p:cNvSpPr>
            <p:nvPr userDrawn="1"/>
          </p:nvSpPr>
          <p:spPr bwMode="gray">
            <a:xfrm>
              <a:off x="513955" y="468630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2400">
                <a:solidFill>
                  <a:prstClr val="white"/>
                </a:solidFill>
              </a:endParaRPr>
            </a:p>
          </p:txBody>
        </p:sp>
      </p:grpSp>
      <p:grpSp>
        <p:nvGrpSpPr>
          <p:cNvPr id="7" name="Group 6"/>
          <p:cNvGrpSpPr/>
          <p:nvPr/>
        </p:nvGrpSpPr>
        <p:grpSpPr>
          <a:xfrm>
            <a:off x="686548" y="1"/>
            <a:ext cx="161925" cy="1403711"/>
            <a:chOff x="514911" y="0"/>
            <a:chExt cx="121444" cy="1052783"/>
          </a:xfrm>
        </p:grpSpPr>
        <p:sp>
          <p:nvSpPr>
            <p:cNvPr id="16" name="Freeform 12"/>
            <p:cNvSpPr>
              <a:spLocks noChangeAspect="1"/>
            </p:cNvSpPr>
            <p:nvPr userDrawn="1"/>
          </p:nvSpPr>
          <p:spPr bwMode="gray">
            <a:xfrm rot="10800000">
              <a:off x="514911" y="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2400">
                <a:solidFill>
                  <a:prstClr val="black"/>
                </a:solidFill>
              </a:endParaRPr>
            </a:p>
          </p:txBody>
        </p:sp>
        <p:sp>
          <p:nvSpPr>
            <p:cNvPr id="18" name="Freeform 12"/>
            <p:cNvSpPr>
              <a:spLocks noChangeAspect="1"/>
            </p:cNvSpPr>
            <p:nvPr userDrawn="1"/>
          </p:nvSpPr>
          <p:spPr bwMode="gray">
            <a:xfrm rot="10800000">
              <a:off x="514911" y="346868"/>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2400">
                <a:solidFill>
                  <a:prstClr val="black"/>
                </a:solidFill>
              </a:endParaRPr>
            </a:p>
          </p:txBody>
        </p:sp>
        <p:sp>
          <p:nvSpPr>
            <p:cNvPr id="21" name="Freeform 12"/>
            <p:cNvSpPr>
              <a:spLocks noChangeAspect="1"/>
            </p:cNvSpPr>
            <p:nvPr userDrawn="1"/>
          </p:nvSpPr>
          <p:spPr bwMode="gray">
            <a:xfrm rot="10800000">
              <a:off x="514911" y="590820"/>
              <a:ext cx="121444" cy="461963"/>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91427" tIns="45714" rIns="91427" bIns="45714"/>
            <a:lstStyle/>
            <a:p>
              <a:pPr algn="ctr">
                <a:defRPr/>
              </a:pPr>
              <a:endParaRPr lang="en-GB" sz="2400">
                <a:solidFill>
                  <a:prstClr val="black"/>
                </a:solidFill>
              </a:endParaRPr>
            </a:p>
          </p:txBody>
        </p:sp>
      </p:grpSp>
      <p:sp>
        <p:nvSpPr>
          <p:cNvPr id="22" name="Title 1">
            <a:extLst>
              <a:ext uri="{FF2B5EF4-FFF2-40B4-BE49-F238E27FC236}">
                <a16:creationId xmlns:a16="http://schemas.microsoft.com/office/drawing/2014/main" id="{FCAE305E-5DDC-7645-9B0E-0995604F0A19}"/>
              </a:ext>
            </a:extLst>
          </p:cNvPr>
          <p:cNvSpPr>
            <a:spLocks noGrp="1"/>
          </p:cNvSpPr>
          <p:nvPr>
            <p:ph type="ctrTitle"/>
          </p:nvPr>
        </p:nvSpPr>
        <p:spPr bwMode="gray">
          <a:xfrm>
            <a:off x="431800" y="3013711"/>
            <a:ext cx="6143567" cy="919227"/>
          </a:xfrm>
          <a:prstGeom prst="rect">
            <a:avLst/>
          </a:prstGeom>
        </p:spPr>
        <p:txBody>
          <a:bodyPr wrap="square" lIns="0" tIns="0" rIns="0" bIns="0" anchor="t">
            <a:spAutoFit/>
          </a:bodyPr>
          <a:lstStyle>
            <a:lvl1pPr algn="l">
              <a:defRPr sz="3733">
                <a:solidFill>
                  <a:srgbClr val="ED1A3B"/>
                </a:solidFill>
              </a:defRPr>
            </a:lvl1pPr>
          </a:lstStyle>
          <a:p>
            <a:r>
              <a:rPr lang="fr-FR"/>
              <a:t>Modifiez le style du titre</a:t>
            </a:r>
            <a:endParaRPr lang="en-GB"/>
          </a:p>
        </p:txBody>
      </p:sp>
      <p:sp>
        <p:nvSpPr>
          <p:cNvPr id="23" name="Subtitle 2">
            <a:extLst>
              <a:ext uri="{FF2B5EF4-FFF2-40B4-BE49-F238E27FC236}">
                <a16:creationId xmlns:a16="http://schemas.microsoft.com/office/drawing/2014/main" id="{EC44B38B-B175-0345-B193-9C29194F1D94}"/>
              </a:ext>
            </a:extLst>
          </p:cNvPr>
          <p:cNvSpPr>
            <a:spLocks noGrp="1"/>
          </p:cNvSpPr>
          <p:nvPr>
            <p:ph type="subTitle" idx="1" hasCustomPrompt="1"/>
          </p:nvPr>
        </p:nvSpPr>
        <p:spPr bwMode="gray">
          <a:xfrm>
            <a:off x="431800" y="3922778"/>
            <a:ext cx="10800000" cy="369332"/>
          </a:xfrm>
          <a:prstGeom prst="rect">
            <a:avLst/>
          </a:prstGeom>
        </p:spPr>
        <p:txBody>
          <a:bodyPr wrap="square" lIns="0" tIns="0" rIns="0" bIns="0" anchor="t">
            <a:spAutoFit/>
          </a:bodyPr>
          <a:lstStyle>
            <a:lvl1pPr marL="0" indent="0" algn="l">
              <a:buNone/>
              <a:defRPr sz="2400" b="0">
                <a:solidFill>
                  <a:schemeClr val="tx2"/>
                </a:solidFill>
                <a:latin typeface="+mn-lt"/>
              </a:defRPr>
            </a:lvl1pPr>
            <a:lvl2pPr marL="609391" indent="0" algn="ctr">
              <a:buNone/>
              <a:defRPr>
                <a:solidFill>
                  <a:schemeClr val="tx1">
                    <a:tint val="75000"/>
                  </a:schemeClr>
                </a:solidFill>
              </a:defRPr>
            </a:lvl2pPr>
            <a:lvl3pPr marL="1218786" indent="0" algn="ctr">
              <a:buNone/>
              <a:defRPr>
                <a:solidFill>
                  <a:schemeClr val="tx1">
                    <a:tint val="75000"/>
                  </a:schemeClr>
                </a:solidFill>
              </a:defRPr>
            </a:lvl3pPr>
            <a:lvl4pPr marL="1828178" indent="0" algn="ctr">
              <a:buNone/>
              <a:defRPr>
                <a:solidFill>
                  <a:schemeClr val="tx1">
                    <a:tint val="75000"/>
                  </a:schemeClr>
                </a:solidFill>
              </a:defRPr>
            </a:lvl4pPr>
            <a:lvl5pPr marL="2437570" indent="0" algn="ctr">
              <a:buNone/>
              <a:defRPr>
                <a:solidFill>
                  <a:schemeClr val="tx1">
                    <a:tint val="75000"/>
                  </a:schemeClr>
                </a:solidFill>
              </a:defRPr>
            </a:lvl5pPr>
            <a:lvl6pPr marL="3046962" indent="0" algn="ctr">
              <a:buNone/>
              <a:defRPr>
                <a:solidFill>
                  <a:schemeClr val="tx1">
                    <a:tint val="75000"/>
                  </a:schemeClr>
                </a:solidFill>
              </a:defRPr>
            </a:lvl6pPr>
            <a:lvl7pPr marL="3656355" indent="0" algn="ctr">
              <a:buNone/>
              <a:defRPr>
                <a:solidFill>
                  <a:schemeClr val="tx1">
                    <a:tint val="75000"/>
                  </a:schemeClr>
                </a:solidFill>
              </a:defRPr>
            </a:lvl7pPr>
            <a:lvl8pPr marL="4265748" indent="0" algn="ctr">
              <a:buNone/>
              <a:defRPr>
                <a:solidFill>
                  <a:schemeClr val="tx1">
                    <a:tint val="75000"/>
                  </a:schemeClr>
                </a:solidFill>
              </a:defRPr>
            </a:lvl8pPr>
            <a:lvl9pPr marL="4875141" indent="0" algn="ctr">
              <a:buNone/>
              <a:defRPr>
                <a:solidFill>
                  <a:schemeClr val="tx1">
                    <a:tint val="75000"/>
                  </a:schemeClr>
                </a:solidFill>
              </a:defRPr>
            </a:lvl9pPr>
          </a:lstStyle>
          <a:p>
            <a:r>
              <a:rPr lang="en-US"/>
              <a:t>CLICK TO EDIT MASTER SUBTITLE STYLE</a:t>
            </a:r>
            <a:endParaRPr lang="en-GB"/>
          </a:p>
        </p:txBody>
      </p:sp>
      <p:pic>
        <p:nvPicPr>
          <p:cNvPr id="2" name="Picture 6">
            <a:extLst>
              <a:ext uri="{FF2B5EF4-FFF2-40B4-BE49-F238E27FC236}">
                <a16:creationId xmlns:a16="http://schemas.microsoft.com/office/drawing/2014/main" id="{CE3E257D-D729-458D-BABE-ED4043372780}"/>
              </a:ext>
            </a:extLst>
          </p:cNvPr>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00303" y="6230132"/>
            <a:ext cx="1119517" cy="429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380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EXTE 50% + IMAGE 50%">
    <p:spTree>
      <p:nvGrpSpPr>
        <p:cNvPr id="1" name=""/>
        <p:cNvGrpSpPr/>
        <p:nvPr/>
      </p:nvGrpSpPr>
      <p:grpSpPr>
        <a:xfrm>
          <a:off x="0" y="0"/>
          <a:ext cx="0" cy="0"/>
          <a:chOff x="0" y="0"/>
          <a:chExt cx="0" cy="0"/>
        </a:xfrm>
      </p:grpSpPr>
      <p:sp>
        <p:nvSpPr>
          <p:cNvPr id="4" name="Text Placeholder 3"/>
          <p:cNvSpPr>
            <a:spLocks noGrp="1"/>
          </p:cNvSpPr>
          <p:nvPr>
            <p:ph type="body" sz="quarter" idx="15" hasCustomPrompt="1"/>
          </p:nvPr>
        </p:nvSpPr>
        <p:spPr>
          <a:xfrm>
            <a:off x="442384" y="1835151"/>
            <a:ext cx="5526616" cy="4008967"/>
          </a:xfrm>
          <a:prstGeom prst="rect">
            <a:avLst/>
          </a:prstGeom>
        </p:spPr>
        <p:txBody>
          <a:bodyPr lIns="0" tIns="0" rIns="0" bIns="0"/>
          <a:lstStyle>
            <a:lvl4pPr marL="715415" indent="-364058">
              <a:buFont typeface="Arial" panose="020B0604020202020204" pitchFamily="34" charset="0"/>
              <a:buChar char="•"/>
              <a:defRPr/>
            </a:lvl4pPr>
          </a:lstStyle>
          <a:p>
            <a:pPr lvl="1"/>
            <a:r>
              <a:rPr lang="en-US"/>
              <a:t>Second level</a:t>
            </a:r>
          </a:p>
          <a:p>
            <a:pPr lvl="2"/>
            <a:r>
              <a:rPr lang="en-US"/>
              <a:t>Third level</a:t>
            </a:r>
          </a:p>
          <a:p>
            <a:pPr lvl="3"/>
            <a:r>
              <a:rPr lang="en-US"/>
              <a:t>Fourth level</a:t>
            </a:r>
          </a:p>
          <a:p>
            <a:pPr lvl="4"/>
            <a:r>
              <a:rPr lang="en-US"/>
              <a:t>Fifth level</a:t>
            </a:r>
            <a:endParaRPr lang="en-GB"/>
          </a:p>
        </p:txBody>
      </p:sp>
      <p:sp>
        <p:nvSpPr>
          <p:cNvPr id="11" name="Picture Placeholder 10"/>
          <p:cNvSpPr>
            <a:spLocks noGrp="1"/>
          </p:cNvSpPr>
          <p:nvPr>
            <p:ph type="pic" sz="quarter" idx="16" hasCustomPrompt="1"/>
          </p:nvPr>
        </p:nvSpPr>
        <p:spPr>
          <a:xfrm>
            <a:off x="6246285" y="1835151"/>
            <a:ext cx="5535081" cy="4008967"/>
          </a:xfrm>
          <a:prstGeom prst="rect">
            <a:avLst/>
          </a:prstGeom>
          <a:solidFill>
            <a:schemeClr val="bg1">
              <a:lumMod val="95000"/>
            </a:schemeClr>
          </a:solidFill>
        </p:spPr>
        <p:txBody>
          <a:bodyPr bIns="468000" anchor="ctr" anchorCtr="0"/>
          <a:lstStyle>
            <a:lvl1pPr algn="ctr">
              <a:defRPr sz="1867"/>
            </a:lvl1pPr>
          </a:lstStyle>
          <a:p>
            <a:r>
              <a:rPr lang="en-GB"/>
              <a:t>CLICK TO ADD IMAGE</a:t>
            </a:r>
          </a:p>
        </p:txBody>
      </p:sp>
      <p:sp>
        <p:nvSpPr>
          <p:cNvPr id="6" name="Title 1">
            <a:extLst>
              <a:ext uri="{FF2B5EF4-FFF2-40B4-BE49-F238E27FC236}">
                <a16:creationId xmlns:a16="http://schemas.microsoft.com/office/drawing/2014/main" id="{52325225-FE9A-404F-861C-8397D162C615}"/>
              </a:ext>
            </a:extLst>
          </p:cNvPr>
          <p:cNvSpPr>
            <a:spLocks noGrp="1"/>
          </p:cNvSpPr>
          <p:nvPr>
            <p:ph type="title" hasCustomPrompt="1"/>
          </p:nvPr>
        </p:nvSpPr>
        <p:spPr bwMode="gray">
          <a:xfrm>
            <a:off x="422844" y="770467"/>
            <a:ext cx="11349563" cy="426848"/>
          </a:xfrm>
          <a:prstGeom prst="rect">
            <a:avLst/>
          </a:prstGeom>
        </p:spPr>
        <p:txBody>
          <a:bodyPr/>
          <a:lstStyle>
            <a:lvl1pPr>
              <a:lnSpc>
                <a:spcPct val="80000"/>
              </a:lnSpc>
              <a:defRPr sz="2800"/>
            </a:lvl1pPr>
          </a:lstStyle>
          <a:p>
            <a:r>
              <a:rPr lang="en-US"/>
              <a:t>Click to edit Master title style</a:t>
            </a:r>
            <a:endParaRPr lang="en-GB"/>
          </a:p>
        </p:txBody>
      </p:sp>
      <p:sp>
        <p:nvSpPr>
          <p:cNvPr id="8" name="Text Placeholder 8">
            <a:extLst>
              <a:ext uri="{FF2B5EF4-FFF2-40B4-BE49-F238E27FC236}">
                <a16:creationId xmlns:a16="http://schemas.microsoft.com/office/drawing/2014/main" id="{9EED85BB-7E89-42D8-835E-4B8E6EB8CDC2}"/>
              </a:ext>
            </a:extLst>
          </p:cNvPr>
          <p:cNvSpPr>
            <a:spLocks noGrp="1"/>
          </p:cNvSpPr>
          <p:nvPr>
            <p:ph type="body" sz="quarter" idx="14" hasCustomPrompt="1"/>
          </p:nvPr>
        </p:nvSpPr>
        <p:spPr bwMode="gray">
          <a:xfrm>
            <a:off x="422835" y="1197251"/>
            <a:ext cx="11346330" cy="246221"/>
          </a:xfrm>
          <a:prstGeom prst="rect">
            <a:avLst/>
          </a:prstGeom>
        </p:spPr>
        <p:txBody>
          <a:bodyPr wrap="square" lIns="0" tIns="0" rIns="0" bIns="0">
            <a:spAutoFit/>
          </a:bodyPr>
          <a:lstStyle>
            <a:lvl1pPr algn="l">
              <a:lnSpc>
                <a:spcPct val="80000"/>
              </a:lnSpc>
              <a:spcBef>
                <a:spcPts val="0"/>
              </a:spcBef>
              <a:spcAft>
                <a:spcPts val="0"/>
              </a:spcAft>
              <a:defRPr sz="2000" b="0">
                <a:solidFill>
                  <a:srgbClr val="404040"/>
                </a:solidFill>
              </a:defRPr>
            </a:lvl1pPr>
          </a:lstStyle>
          <a:p>
            <a:pPr lvl="0"/>
            <a:r>
              <a:rPr lang="en-US"/>
              <a:t>[SUBTITLE]</a:t>
            </a:r>
          </a:p>
        </p:txBody>
      </p:sp>
    </p:spTree>
    <p:extLst>
      <p:ext uri="{BB962C8B-B14F-4D97-AF65-F5344CB8AC3E}">
        <p14:creationId xmlns:p14="http://schemas.microsoft.com/office/powerpoint/2010/main" val="41737948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Heading and Chart only">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31802" y="752475"/>
            <a:ext cx="11286065" cy="426848"/>
          </a:xfrm>
          <a:prstGeom prst="rect">
            <a:avLst/>
          </a:prstGeom>
        </p:spPr>
        <p:txBody>
          <a:bodyPr/>
          <a:lstStyle>
            <a:lvl1pPr>
              <a:lnSpc>
                <a:spcPct val="80000"/>
              </a:lnSpc>
              <a:defRPr/>
            </a:lvl1pPr>
          </a:lstStyle>
          <a:p>
            <a:r>
              <a:rPr lang="en-US"/>
              <a:t>Click to edit Master title style</a:t>
            </a:r>
            <a:endParaRPr lang="en-GB"/>
          </a:p>
        </p:txBody>
      </p:sp>
      <p:sp>
        <p:nvSpPr>
          <p:cNvPr id="9" name="Text Placeholder 8"/>
          <p:cNvSpPr>
            <a:spLocks noGrp="1"/>
          </p:cNvSpPr>
          <p:nvPr>
            <p:ph type="body" sz="quarter" idx="14" hasCustomPrompt="1"/>
          </p:nvPr>
        </p:nvSpPr>
        <p:spPr bwMode="gray">
          <a:xfrm>
            <a:off x="431802" y="1104345"/>
            <a:ext cx="11286065" cy="221599"/>
          </a:xfrm>
          <a:prstGeom prst="rect">
            <a:avLst/>
          </a:prstGeom>
        </p:spPr>
        <p:txBody>
          <a:bodyPr lIns="0" tIns="0" rIns="0" bIns="0">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5" name="Chart Placeholder 4"/>
          <p:cNvSpPr>
            <a:spLocks noGrp="1"/>
          </p:cNvSpPr>
          <p:nvPr>
            <p:ph type="chart" sz="quarter" idx="16" hasCustomPrompt="1"/>
          </p:nvPr>
        </p:nvSpPr>
        <p:spPr>
          <a:xfrm>
            <a:off x="442385" y="2004123"/>
            <a:ext cx="11272167" cy="3832741"/>
          </a:xfrm>
          <a:prstGeom prst="rect">
            <a:avLst/>
          </a:prstGeom>
        </p:spPr>
        <p:txBody>
          <a:bodyPr tIns="0" bIns="576000" anchor="ctr" anchorCtr="0"/>
          <a:lstStyle>
            <a:lvl1pPr algn="ctr">
              <a:defRPr sz="1400" b="0"/>
            </a:lvl1pPr>
          </a:lstStyle>
          <a:p>
            <a:r>
              <a:rPr lang="en-GB"/>
              <a:t>CLICK TO ADD CHART</a:t>
            </a:r>
          </a:p>
        </p:txBody>
      </p:sp>
      <p:sp>
        <p:nvSpPr>
          <p:cNvPr id="6" name="Text Placeholder 6"/>
          <p:cNvSpPr>
            <a:spLocks noGrp="1"/>
          </p:cNvSpPr>
          <p:nvPr>
            <p:ph type="body" sz="quarter" idx="17" hasCustomPrompt="1"/>
          </p:nvPr>
        </p:nvSpPr>
        <p:spPr>
          <a:xfrm>
            <a:off x="442385" y="1671639"/>
            <a:ext cx="11272167" cy="276999"/>
          </a:xfrm>
          <a:prstGeom prst="rect">
            <a:avLst/>
          </a:prstGeom>
        </p:spPr>
        <p:txBody>
          <a:bodyPr wrap="square" lIns="0" tIns="0" rIns="0" bIns="0">
            <a:spAutoFit/>
          </a:bodyPr>
          <a:lstStyle>
            <a:lvl1pPr>
              <a:defRPr sz="1800" b="0"/>
            </a:lvl1pPr>
          </a:lstStyle>
          <a:p>
            <a:pPr lvl="0"/>
            <a:r>
              <a:rPr lang="en-US"/>
              <a:t>Click to edit chart title</a:t>
            </a:r>
          </a:p>
        </p:txBody>
      </p:sp>
    </p:spTree>
    <p:extLst>
      <p:ext uri="{BB962C8B-B14F-4D97-AF65-F5344CB8AC3E}">
        <p14:creationId xmlns:p14="http://schemas.microsoft.com/office/powerpoint/2010/main" val="26689917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blanc">
    <p:bg bwMode="gray">
      <p:bgRef idx="1001">
        <a:schemeClr val="bg1"/>
      </p:bgRef>
    </p:bg>
    <p:spTree>
      <p:nvGrpSpPr>
        <p:cNvPr id="1" name=""/>
        <p:cNvGrpSpPr/>
        <p:nvPr/>
      </p:nvGrpSpPr>
      <p:grpSpPr>
        <a:xfrm>
          <a:off x="0" y="0"/>
          <a:ext cx="0" cy="0"/>
          <a:chOff x="0" y="0"/>
          <a:chExt cx="0" cy="0"/>
        </a:xfrm>
      </p:grpSpPr>
      <p:sp>
        <p:nvSpPr>
          <p:cNvPr id="6" name="Freeform 12">
            <a:extLst>
              <a:ext uri="{FF2B5EF4-FFF2-40B4-BE49-F238E27FC236}">
                <a16:creationId xmlns:a16="http://schemas.microsoft.com/office/drawing/2014/main" id="{D66654E3-86F2-422F-B8E9-20115ABB025B}"/>
              </a:ext>
            </a:extLst>
          </p:cNvPr>
          <p:cNvSpPr>
            <a:spLocks noChangeAspect="1"/>
          </p:cNvSpPr>
          <p:nvPr userDrawn="1"/>
        </p:nvSpPr>
        <p:spPr bwMode="gray">
          <a:xfrm>
            <a:off x="676815" y="6242051"/>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en-GB" sz="2400">
              <a:solidFill>
                <a:prstClr val="black"/>
              </a:solidFill>
            </a:endParaRPr>
          </a:p>
        </p:txBody>
      </p:sp>
      <p:sp>
        <p:nvSpPr>
          <p:cNvPr id="8" name="Freeform 10">
            <a:extLst>
              <a:ext uri="{FF2B5EF4-FFF2-40B4-BE49-F238E27FC236}">
                <a16:creationId xmlns:a16="http://schemas.microsoft.com/office/drawing/2014/main" id="{C5125A31-F517-4E78-BC8C-D05A48E90ED3}"/>
              </a:ext>
            </a:extLst>
          </p:cNvPr>
          <p:cNvSpPr>
            <a:spLocks noChangeAspect="1"/>
          </p:cNvSpPr>
          <p:nvPr userDrawn="1"/>
        </p:nvSpPr>
        <p:spPr bwMode="gray">
          <a:xfrm rot="10800000">
            <a:off x="676815" y="1"/>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en-GB" sz="2400">
              <a:solidFill>
                <a:prstClr val="black"/>
              </a:solidFill>
            </a:endParaRPr>
          </a:p>
        </p:txBody>
      </p:sp>
      <p:sp>
        <p:nvSpPr>
          <p:cNvPr id="10" name="TextBox 3">
            <a:extLst>
              <a:ext uri="{FF2B5EF4-FFF2-40B4-BE49-F238E27FC236}">
                <a16:creationId xmlns:a16="http://schemas.microsoft.com/office/drawing/2014/main" id="{D4392AA8-989D-4624-8AFC-DA5FAC0591BB}"/>
              </a:ext>
            </a:extLst>
          </p:cNvPr>
          <p:cNvSpPr txBox="1"/>
          <p:nvPr userDrawn="1"/>
        </p:nvSpPr>
        <p:spPr>
          <a:xfrm>
            <a:off x="1037618" y="6447384"/>
            <a:ext cx="553396" cy="205121"/>
          </a:xfrm>
          <a:prstGeom prst="rect">
            <a:avLst/>
          </a:prstGeom>
          <a:noFill/>
        </p:spPr>
        <p:txBody>
          <a:bodyPr wrap="square" lIns="0" tIns="0" rIns="0" bIns="0" rtlCol="0" anchor="b" anchorCtr="0">
            <a:spAutoFit/>
          </a:bodyPr>
          <a:lstStyle/>
          <a:p>
            <a:fld id="{BFB441F5-AB9F-4FDC-AD6C-CB1DCDA421C0}" type="slidenum">
              <a:rPr lang="en-GB" sz="1333">
                <a:solidFill>
                  <a:prstClr val="black"/>
                </a:solidFill>
              </a:rPr>
              <a:pPr/>
              <a:t>‹N°›</a:t>
            </a:fld>
            <a:endParaRPr lang="en-GB" sz="1333">
              <a:solidFill>
                <a:prstClr val="black"/>
              </a:solidFill>
            </a:endParaRPr>
          </a:p>
        </p:txBody>
      </p:sp>
      <p:sp>
        <p:nvSpPr>
          <p:cNvPr id="12" name="Text Placeholder 8">
            <a:extLst>
              <a:ext uri="{FF2B5EF4-FFF2-40B4-BE49-F238E27FC236}">
                <a16:creationId xmlns:a16="http://schemas.microsoft.com/office/drawing/2014/main" id="{C3DE4CD3-55C6-1F4B-817D-91598B0438F4}"/>
              </a:ext>
            </a:extLst>
          </p:cNvPr>
          <p:cNvSpPr>
            <a:spLocks noGrp="1"/>
          </p:cNvSpPr>
          <p:nvPr>
            <p:ph type="body" sz="quarter" idx="14" hasCustomPrompt="1"/>
          </p:nvPr>
        </p:nvSpPr>
        <p:spPr bwMode="gray">
          <a:xfrm>
            <a:off x="422835" y="1197251"/>
            <a:ext cx="11346330" cy="221599"/>
          </a:xfrm>
          <a:prstGeom prst="rect">
            <a:avLst/>
          </a:prstGeom>
        </p:spPr>
        <p:txBody>
          <a:bodyPr wrap="square" lIns="0" tIns="0" rIns="0" bIns="0">
            <a:spAutoFit/>
          </a:bodyPr>
          <a:lstStyle>
            <a:lvl1pPr algn="l">
              <a:lnSpc>
                <a:spcPct val="80000"/>
              </a:lnSpc>
              <a:spcBef>
                <a:spcPts val="0"/>
              </a:spcBef>
              <a:spcAft>
                <a:spcPts val="0"/>
              </a:spcAft>
              <a:defRPr sz="1800" b="0">
                <a:solidFill>
                  <a:srgbClr val="404040"/>
                </a:solidFill>
              </a:defRPr>
            </a:lvl1pPr>
          </a:lstStyle>
          <a:p>
            <a:pPr lvl="0"/>
            <a:r>
              <a:rPr lang="en-US"/>
              <a:t>[SUBTITLE]</a:t>
            </a:r>
          </a:p>
        </p:txBody>
      </p:sp>
      <p:sp>
        <p:nvSpPr>
          <p:cNvPr id="9" name="Title Placeholder 1">
            <a:extLst>
              <a:ext uri="{FF2B5EF4-FFF2-40B4-BE49-F238E27FC236}">
                <a16:creationId xmlns:a16="http://schemas.microsoft.com/office/drawing/2014/main" id="{310B11B6-DDF3-9D45-8447-718C6A0B9A14}"/>
              </a:ext>
            </a:extLst>
          </p:cNvPr>
          <p:cNvSpPr>
            <a:spLocks noGrp="1"/>
          </p:cNvSpPr>
          <p:nvPr>
            <p:ph type="title"/>
          </p:nvPr>
        </p:nvSpPr>
        <p:spPr bwMode="gray">
          <a:xfrm>
            <a:off x="422835" y="770467"/>
            <a:ext cx="11328397" cy="426784"/>
          </a:xfrm>
          <a:prstGeom prst="rect">
            <a:avLst/>
          </a:prstGeom>
        </p:spPr>
        <p:txBody>
          <a:bodyPr vert="horz" wrap="square" lIns="0" tIns="0" rIns="0" bIns="0" rtlCol="0" anchor="t" anchorCtr="0">
            <a:spAutoFit/>
          </a:bodyPr>
          <a:lstStyle/>
          <a:p>
            <a:r>
              <a:rPr lang="en-US"/>
              <a:t>CLICK TO EDIT MASTER TITLE STYLE</a:t>
            </a:r>
            <a:endParaRPr lang="en-GB"/>
          </a:p>
        </p:txBody>
      </p:sp>
    </p:spTree>
    <p:extLst>
      <p:ext uri="{BB962C8B-B14F-4D97-AF65-F5344CB8AC3E}">
        <p14:creationId xmlns:p14="http://schemas.microsoft.com/office/powerpoint/2010/main" val="21354045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EXTE 1 colonne">
    <p:bg bwMode="gray">
      <p:bgRef idx="1001">
        <a:schemeClr val="bg1"/>
      </p:bgRef>
    </p:bg>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bwMode="gray">
          <a:xfrm>
            <a:off x="431804" y="1664464"/>
            <a:ext cx="11286065" cy="4172400"/>
          </a:xfrm>
          <a:prstGeom prst="rect">
            <a:avLst/>
          </a:prstGeom>
        </p:spPr>
        <p:txBody>
          <a:bodyPr lIns="0" tIns="0" rIns="0" bIns="0"/>
          <a:lstStyle>
            <a:lvl1pPr>
              <a:lnSpc>
                <a:spcPct val="100000"/>
              </a:lnSpc>
              <a:spcBef>
                <a:spcPts val="0"/>
              </a:spcBef>
              <a:spcAft>
                <a:spcPts val="600"/>
              </a:spcAft>
              <a:defRPr/>
            </a:lvl1pPr>
            <a:lvl2pPr>
              <a:lnSpc>
                <a:spcPct val="100000"/>
              </a:lnSpc>
              <a:spcBef>
                <a:spcPts val="0"/>
              </a:spcBef>
              <a:spcAft>
                <a:spcPts val="600"/>
              </a:spcAft>
              <a:defRPr sz="2000"/>
            </a:lvl2pPr>
            <a:lvl3pPr>
              <a:lnSpc>
                <a:spcPct val="100000"/>
              </a:lnSpc>
              <a:spcBef>
                <a:spcPts val="0"/>
              </a:spcBef>
              <a:spcAft>
                <a:spcPts val="600"/>
              </a:spcAft>
              <a:defRPr sz="2000"/>
            </a:lvl3pPr>
            <a:lvl4pPr>
              <a:lnSpc>
                <a:spcPct val="100000"/>
              </a:lnSpc>
              <a:spcBef>
                <a:spcPts val="0"/>
              </a:spcBef>
              <a:spcAft>
                <a:spcPts val="600"/>
              </a:spcAft>
              <a:defRPr sz="2000"/>
            </a:lvl4pPr>
            <a:lvl5pPr>
              <a:lnSpc>
                <a:spcPct val="100000"/>
              </a:lnSpc>
              <a:spcBef>
                <a:spcPts val="0"/>
              </a:spcBef>
              <a:spcAft>
                <a:spcPts val="600"/>
              </a:spcAft>
              <a:defRPr sz="2000"/>
            </a:lvl5pPr>
            <a:lvl6pPr>
              <a:spcBef>
                <a:spcPts val="0"/>
              </a:spcBef>
              <a:spcAft>
                <a:spcPts val="600"/>
              </a:spcAft>
              <a:defRPr/>
            </a:lvl6pPr>
            <a:lvl7pPr>
              <a:spcBef>
                <a:spcPts val="0"/>
              </a:spcBef>
              <a:spcAft>
                <a:spcPts val="600"/>
              </a:spcAft>
              <a:defRPr/>
            </a:lvl7pPr>
            <a:lvl8pPr>
              <a:spcBef>
                <a:spcPts val="0"/>
              </a:spcBef>
              <a:spcAft>
                <a:spcPts val="600"/>
              </a:spcAft>
              <a:defRPr/>
            </a:lvl8pPr>
            <a:lvl9pPr>
              <a:spcBef>
                <a:spcPts val="0"/>
              </a:spcBef>
              <a:spcAft>
                <a:spcPts val="600"/>
              </a:spcAft>
              <a:defRPr/>
            </a:lvl9pPr>
          </a:lstStyle>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Freeform 12">
            <a:extLst>
              <a:ext uri="{FF2B5EF4-FFF2-40B4-BE49-F238E27FC236}">
                <a16:creationId xmlns:a16="http://schemas.microsoft.com/office/drawing/2014/main" id="{D66654E3-86F2-422F-B8E9-20115ABB025B}"/>
              </a:ext>
            </a:extLst>
          </p:cNvPr>
          <p:cNvSpPr>
            <a:spLocks noChangeAspect="1"/>
          </p:cNvSpPr>
          <p:nvPr userDrawn="1"/>
        </p:nvSpPr>
        <p:spPr bwMode="gray">
          <a:xfrm>
            <a:off x="676815" y="6242051"/>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en-GB" sz="2400">
              <a:solidFill>
                <a:prstClr val="black"/>
              </a:solidFill>
            </a:endParaRPr>
          </a:p>
        </p:txBody>
      </p:sp>
      <p:sp>
        <p:nvSpPr>
          <p:cNvPr id="8" name="Freeform 10">
            <a:extLst>
              <a:ext uri="{FF2B5EF4-FFF2-40B4-BE49-F238E27FC236}">
                <a16:creationId xmlns:a16="http://schemas.microsoft.com/office/drawing/2014/main" id="{C5125A31-F517-4E78-BC8C-D05A48E90ED3}"/>
              </a:ext>
            </a:extLst>
          </p:cNvPr>
          <p:cNvSpPr>
            <a:spLocks noChangeAspect="1"/>
          </p:cNvSpPr>
          <p:nvPr userDrawn="1"/>
        </p:nvSpPr>
        <p:spPr bwMode="gray">
          <a:xfrm rot="10800000">
            <a:off x="676815" y="1"/>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en-GB" sz="2400">
              <a:solidFill>
                <a:prstClr val="black"/>
              </a:solidFill>
            </a:endParaRPr>
          </a:p>
        </p:txBody>
      </p:sp>
      <p:sp>
        <p:nvSpPr>
          <p:cNvPr id="10" name="TextBox 3">
            <a:extLst>
              <a:ext uri="{FF2B5EF4-FFF2-40B4-BE49-F238E27FC236}">
                <a16:creationId xmlns:a16="http://schemas.microsoft.com/office/drawing/2014/main" id="{D4392AA8-989D-4624-8AFC-DA5FAC0591BB}"/>
              </a:ext>
            </a:extLst>
          </p:cNvPr>
          <p:cNvSpPr txBox="1"/>
          <p:nvPr userDrawn="1"/>
        </p:nvSpPr>
        <p:spPr>
          <a:xfrm>
            <a:off x="1037618" y="6447384"/>
            <a:ext cx="553396" cy="205121"/>
          </a:xfrm>
          <a:prstGeom prst="rect">
            <a:avLst/>
          </a:prstGeom>
          <a:noFill/>
        </p:spPr>
        <p:txBody>
          <a:bodyPr wrap="square" lIns="0" tIns="0" rIns="0" bIns="0" rtlCol="0" anchor="b" anchorCtr="0">
            <a:spAutoFit/>
          </a:bodyPr>
          <a:lstStyle/>
          <a:p>
            <a:fld id="{BFB441F5-AB9F-4FDC-AD6C-CB1DCDA421C0}" type="slidenum">
              <a:rPr lang="en-GB" sz="1333">
                <a:solidFill>
                  <a:prstClr val="black"/>
                </a:solidFill>
              </a:rPr>
              <a:pPr/>
              <a:t>‹N°›</a:t>
            </a:fld>
            <a:endParaRPr lang="en-GB" sz="1333">
              <a:solidFill>
                <a:prstClr val="black"/>
              </a:solidFill>
            </a:endParaRPr>
          </a:p>
        </p:txBody>
      </p:sp>
      <p:sp>
        <p:nvSpPr>
          <p:cNvPr id="12" name="Text Placeholder 8">
            <a:extLst>
              <a:ext uri="{FF2B5EF4-FFF2-40B4-BE49-F238E27FC236}">
                <a16:creationId xmlns:a16="http://schemas.microsoft.com/office/drawing/2014/main" id="{C3DE4CD3-55C6-1F4B-817D-91598B0438F4}"/>
              </a:ext>
            </a:extLst>
          </p:cNvPr>
          <p:cNvSpPr>
            <a:spLocks noGrp="1"/>
          </p:cNvSpPr>
          <p:nvPr>
            <p:ph type="body" sz="quarter" idx="14" hasCustomPrompt="1"/>
          </p:nvPr>
        </p:nvSpPr>
        <p:spPr bwMode="gray">
          <a:xfrm>
            <a:off x="422835" y="1197251"/>
            <a:ext cx="11346330" cy="246221"/>
          </a:xfrm>
          <a:prstGeom prst="rect">
            <a:avLst/>
          </a:prstGeom>
        </p:spPr>
        <p:txBody>
          <a:bodyPr wrap="square" lIns="0" tIns="0" rIns="0" bIns="0">
            <a:spAutoFit/>
          </a:bodyPr>
          <a:lstStyle>
            <a:lvl1pPr algn="l">
              <a:lnSpc>
                <a:spcPct val="80000"/>
              </a:lnSpc>
              <a:spcBef>
                <a:spcPts val="0"/>
              </a:spcBef>
              <a:spcAft>
                <a:spcPts val="0"/>
              </a:spcAft>
              <a:defRPr sz="2000" b="0">
                <a:solidFill>
                  <a:srgbClr val="404040"/>
                </a:solidFill>
              </a:defRPr>
            </a:lvl1pPr>
          </a:lstStyle>
          <a:p>
            <a:pPr lvl="0"/>
            <a:r>
              <a:rPr lang="en-US"/>
              <a:t>[SUBTITLE]</a:t>
            </a:r>
          </a:p>
        </p:txBody>
      </p:sp>
      <p:sp>
        <p:nvSpPr>
          <p:cNvPr id="9" name="Title Placeholder 1">
            <a:extLst>
              <a:ext uri="{FF2B5EF4-FFF2-40B4-BE49-F238E27FC236}">
                <a16:creationId xmlns:a16="http://schemas.microsoft.com/office/drawing/2014/main" id="{310B11B6-DDF3-9D45-8447-718C6A0B9A14}"/>
              </a:ext>
            </a:extLst>
          </p:cNvPr>
          <p:cNvSpPr>
            <a:spLocks noGrp="1"/>
          </p:cNvSpPr>
          <p:nvPr>
            <p:ph type="title"/>
          </p:nvPr>
        </p:nvSpPr>
        <p:spPr bwMode="gray">
          <a:xfrm>
            <a:off x="422835" y="770467"/>
            <a:ext cx="11328397" cy="344710"/>
          </a:xfrm>
          <a:prstGeom prst="rect">
            <a:avLst/>
          </a:prstGeom>
        </p:spPr>
        <p:txBody>
          <a:bodyPr vert="horz" wrap="square" lIns="0" tIns="0" rIns="0" bIns="0" rtlCol="0" anchor="t" anchorCtr="0">
            <a:spAutoFit/>
          </a:bodyPr>
          <a:lstStyle>
            <a:lvl1pPr>
              <a:defRPr sz="2800"/>
            </a:lvl1pPr>
          </a:lstStyle>
          <a:p>
            <a:r>
              <a:rPr lang="en-US"/>
              <a:t>CLICK TO EDIT MASTER TITLE STYLE</a:t>
            </a:r>
            <a:endParaRPr lang="en-GB"/>
          </a:p>
        </p:txBody>
      </p:sp>
    </p:spTree>
    <p:extLst>
      <p:ext uri="{BB962C8B-B14F-4D97-AF65-F5344CB8AC3E}">
        <p14:creationId xmlns:p14="http://schemas.microsoft.com/office/powerpoint/2010/main" val="2549814738"/>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re seul">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31802" y="752475"/>
            <a:ext cx="11286065" cy="344710"/>
          </a:xfrm>
        </p:spPr>
        <p:txBody>
          <a:bodyPr/>
          <a:lstStyle>
            <a:lvl1pPr>
              <a:lnSpc>
                <a:spcPct val="80000"/>
              </a:lnSpc>
              <a:defRPr/>
            </a:lvl1pPr>
          </a:lstStyle>
          <a:p>
            <a:r>
              <a:rPr lang="fr-FR"/>
              <a:t>Modifiez le style du titre</a:t>
            </a:r>
            <a:endParaRPr lang="en-GB"/>
          </a:p>
        </p:txBody>
      </p:sp>
      <p:sp>
        <p:nvSpPr>
          <p:cNvPr id="9" name="Text Placeholder 8"/>
          <p:cNvSpPr>
            <a:spLocks noGrp="1"/>
          </p:cNvSpPr>
          <p:nvPr>
            <p:ph type="body" sz="quarter" idx="14" hasCustomPrompt="1"/>
          </p:nvPr>
        </p:nvSpPr>
        <p:spPr bwMode="gray">
          <a:xfrm>
            <a:off x="431802" y="1104345"/>
            <a:ext cx="11286065" cy="221599"/>
          </a:xfrm>
          <a:prstGeom prst="rect">
            <a:avLst/>
          </a:prstGeom>
        </p:spPr>
        <p:txBody>
          <a:bodyPr lIns="0" tIns="0" rIns="0" bIns="0">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Tree>
    <p:extLst>
      <p:ext uri="{BB962C8B-B14F-4D97-AF65-F5344CB8AC3E}">
        <p14:creationId xmlns:p14="http://schemas.microsoft.com/office/powerpoint/2010/main" val="41372661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Heading and Chart only">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31802" y="752475"/>
            <a:ext cx="11286065" cy="344710"/>
          </a:xfrm>
          <a:prstGeom prst="rect">
            <a:avLst/>
          </a:prstGeom>
        </p:spPr>
        <p:txBody>
          <a:bodyPr/>
          <a:lstStyle>
            <a:lvl1pPr>
              <a:lnSpc>
                <a:spcPct val="80000"/>
              </a:lnSpc>
              <a:defRPr/>
            </a:lvl1pPr>
          </a:lstStyle>
          <a:p>
            <a:r>
              <a:rPr lang="en-US"/>
              <a:t>Click to edit Master title style</a:t>
            </a:r>
            <a:endParaRPr lang="en-GB"/>
          </a:p>
        </p:txBody>
      </p:sp>
      <p:sp>
        <p:nvSpPr>
          <p:cNvPr id="9" name="Text Placeholder 8"/>
          <p:cNvSpPr>
            <a:spLocks noGrp="1"/>
          </p:cNvSpPr>
          <p:nvPr>
            <p:ph type="body" sz="quarter" idx="14" hasCustomPrompt="1"/>
          </p:nvPr>
        </p:nvSpPr>
        <p:spPr bwMode="gray">
          <a:xfrm>
            <a:off x="431802" y="1104345"/>
            <a:ext cx="11286065" cy="221599"/>
          </a:xfrm>
          <a:prstGeom prst="rect">
            <a:avLst/>
          </a:prstGeom>
        </p:spPr>
        <p:txBody>
          <a:bodyPr lIns="0" tIns="0" rIns="0" bIns="0">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
        <p:nvSpPr>
          <p:cNvPr id="5" name="Chart Placeholder 4"/>
          <p:cNvSpPr>
            <a:spLocks noGrp="1"/>
          </p:cNvSpPr>
          <p:nvPr>
            <p:ph type="chart" sz="quarter" idx="16" hasCustomPrompt="1"/>
          </p:nvPr>
        </p:nvSpPr>
        <p:spPr>
          <a:xfrm>
            <a:off x="442385" y="2004123"/>
            <a:ext cx="11272167" cy="3832741"/>
          </a:xfrm>
          <a:prstGeom prst="rect">
            <a:avLst/>
          </a:prstGeom>
        </p:spPr>
        <p:txBody>
          <a:bodyPr tIns="0" bIns="576000" anchor="ctr" anchorCtr="0"/>
          <a:lstStyle>
            <a:lvl1pPr algn="ctr">
              <a:defRPr sz="1400" b="0"/>
            </a:lvl1pPr>
          </a:lstStyle>
          <a:p>
            <a:r>
              <a:rPr lang="en-GB"/>
              <a:t>CLICK TO ADD CHART</a:t>
            </a:r>
          </a:p>
        </p:txBody>
      </p:sp>
      <p:sp>
        <p:nvSpPr>
          <p:cNvPr id="6" name="Text Placeholder 6"/>
          <p:cNvSpPr>
            <a:spLocks noGrp="1"/>
          </p:cNvSpPr>
          <p:nvPr>
            <p:ph type="body" sz="quarter" idx="17" hasCustomPrompt="1"/>
          </p:nvPr>
        </p:nvSpPr>
        <p:spPr>
          <a:xfrm>
            <a:off x="442385" y="1671639"/>
            <a:ext cx="11272167" cy="276999"/>
          </a:xfrm>
          <a:prstGeom prst="rect">
            <a:avLst/>
          </a:prstGeom>
        </p:spPr>
        <p:txBody>
          <a:bodyPr wrap="square" lIns="0" tIns="0" rIns="0" bIns="0">
            <a:spAutoFit/>
          </a:bodyPr>
          <a:lstStyle>
            <a:lvl1pPr>
              <a:defRPr sz="1800" b="0"/>
            </a:lvl1pPr>
          </a:lstStyle>
          <a:p>
            <a:pPr lvl="0"/>
            <a:r>
              <a:rPr lang="en-US"/>
              <a:t>Click to edit chart title</a:t>
            </a:r>
          </a:p>
        </p:txBody>
      </p:sp>
    </p:spTree>
    <p:extLst>
      <p:ext uri="{BB962C8B-B14F-4D97-AF65-F5344CB8AC3E}">
        <p14:creationId xmlns:p14="http://schemas.microsoft.com/office/powerpoint/2010/main" val="32977606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re seul">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31802" y="752475"/>
            <a:ext cx="11286065" cy="344710"/>
          </a:xfrm>
        </p:spPr>
        <p:txBody>
          <a:bodyPr/>
          <a:lstStyle>
            <a:lvl1pPr>
              <a:lnSpc>
                <a:spcPct val="80000"/>
              </a:lnSpc>
              <a:defRPr/>
            </a:lvl1pPr>
          </a:lstStyle>
          <a:p>
            <a:r>
              <a:rPr lang="fr-FR"/>
              <a:t>Modifiez le style du titre</a:t>
            </a:r>
            <a:endParaRPr lang="en-GB"/>
          </a:p>
        </p:txBody>
      </p:sp>
      <p:sp>
        <p:nvSpPr>
          <p:cNvPr id="9" name="Text Placeholder 8"/>
          <p:cNvSpPr>
            <a:spLocks noGrp="1"/>
          </p:cNvSpPr>
          <p:nvPr>
            <p:ph type="body" sz="quarter" idx="14" hasCustomPrompt="1"/>
          </p:nvPr>
        </p:nvSpPr>
        <p:spPr bwMode="gray">
          <a:xfrm>
            <a:off x="431802" y="1104345"/>
            <a:ext cx="11286065" cy="221599"/>
          </a:xfrm>
          <a:prstGeom prst="rect">
            <a:avLst/>
          </a:prstGeom>
        </p:spPr>
        <p:txBody>
          <a:bodyPr lIns="0" tIns="0" rIns="0" bIns="0">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Tree>
    <p:extLst>
      <p:ext uri="{BB962C8B-B14F-4D97-AF65-F5344CB8AC3E}">
        <p14:creationId xmlns:p14="http://schemas.microsoft.com/office/powerpoint/2010/main" val="20750117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 Column layout">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31802" y="752475"/>
            <a:ext cx="11286065" cy="344710"/>
          </a:xfrm>
          <a:prstGeom prst="rect">
            <a:avLst/>
          </a:prstGeom>
        </p:spPr>
        <p:txBody>
          <a:bodyPr/>
          <a:lstStyle>
            <a:lvl1pPr>
              <a:lnSpc>
                <a:spcPct val="80000"/>
              </a:lnSpc>
              <a:defRPr/>
            </a:lvl1pPr>
          </a:lstStyle>
          <a:p>
            <a:r>
              <a:rPr lang="fr-FR"/>
              <a:t>Modifiez le style du titre</a:t>
            </a:r>
            <a:endParaRPr lang="en-GB"/>
          </a:p>
        </p:txBody>
      </p:sp>
      <p:sp>
        <p:nvSpPr>
          <p:cNvPr id="7" name="Text Placeholder 6"/>
          <p:cNvSpPr>
            <a:spLocks noGrp="1"/>
          </p:cNvSpPr>
          <p:nvPr>
            <p:ph type="body" sz="quarter" idx="13"/>
          </p:nvPr>
        </p:nvSpPr>
        <p:spPr bwMode="gray">
          <a:xfrm>
            <a:off x="431802" y="1664464"/>
            <a:ext cx="11286065" cy="4172400"/>
          </a:xfrm>
          <a:prstGeom prst="rect">
            <a:avLst/>
          </a:prstGeom>
        </p:spPr>
        <p:txBody>
          <a:bodyPr lIns="0" tIns="0" rIns="0" bIns="0"/>
          <a:lstStyle>
            <a:lvl1pPr>
              <a:lnSpc>
                <a:spcPct val="100000"/>
              </a:lnSpc>
              <a:spcBef>
                <a:spcPts val="0"/>
              </a:spcBef>
              <a:spcAft>
                <a:spcPts val="600"/>
              </a:spcAft>
              <a:defRPr/>
            </a:lvl1pPr>
            <a:lvl2pPr>
              <a:lnSpc>
                <a:spcPct val="100000"/>
              </a:lnSpc>
              <a:spcBef>
                <a:spcPts val="0"/>
              </a:spcBef>
              <a:spcAft>
                <a:spcPts val="600"/>
              </a:spcAft>
              <a:defRPr/>
            </a:lvl2pPr>
            <a:lvl3pPr>
              <a:lnSpc>
                <a:spcPct val="100000"/>
              </a:lnSpc>
              <a:spcBef>
                <a:spcPts val="0"/>
              </a:spcBef>
              <a:spcAft>
                <a:spcPts val="600"/>
              </a:spcAft>
              <a:defRPr/>
            </a:lvl3pPr>
            <a:lvl4pPr>
              <a:lnSpc>
                <a:spcPct val="100000"/>
              </a:lnSpc>
              <a:spcBef>
                <a:spcPts val="0"/>
              </a:spcBef>
              <a:spcAft>
                <a:spcPts val="600"/>
              </a:spcAft>
              <a:defRPr/>
            </a:lvl4pPr>
            <a:lvl5pPr>
              <a:lnSpc>
                <a:spcPct val="100000"/>
              </a:lnSpc>
              <a:spcBef>
                <a:spcPts val="0"/>
              </a:spcBef>
              <a:spcAft>
                <a:spcPts val="600"/>
              </a:spcAft>
              <a:defRPr/>
            </a:lvl5pPr>
            <a:lvl6pPr>
              <a:spcBef>
                <a:spcPts val="0"/>
              </a:spcBef>
              <a:spcAft>
                <a:spcPts val="600"/>
              </a:spcAft>
              <a:defRPr/>
            </a:lvl6pPr>
            <a:lvl7pPr>
              <a:spcBef>
                <a:spcPts val="0"/>
              </a:spcBef>
              <a:spcAft>
                <a:spcPts val="600"/>
              </a:spcAft>
              <a:defRPr/>
            </a:lvl7pPr>
            <a:lvl8pPr>
              <a:spcBef>
                <a:spcPts val="0"/>
              </a:spcBef>
              <a:spcAft>
                <a:spcPts val="600"/>
              </a:spcAft>
              <a:defRPr/>
            </a:lvl8pPr>
            <a:lvl9pPr>
              <a:spcBef>
                <a:spcPts val="0"/>
              </a:spcBef>
              <a:spcAft>
                <a:spcPts val="600"/>
              </a:spcAft>
              <a:defRPr/>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9" name="Text Placeholder 8"/>
          <p:cNvSpPr>
            <a:spLocks noGrp="1"/>
          </p:cNvSpPr>
          <p:nvPr>
            <p:ph type="body" sz="quarter" idx="14" hasCustomPrompt="1"/>
          </p:nvPr>
        </p:nvSpPr>
        <p:spPr bwMode="gray">
          <a:xfrm>
            <a:off x="431802" y="1104345"/>
            <a:ext cx="11286065" cy="221599"/>
          </a:xfrm>
          <a:prstGeom prst="rect">
            <a:avLst/>
          </a:prstGeom>
        </p:spPr>
        <p:txBody>
          <a:bodyPr lIns="0" tIns="0" rIns="0" bIns="0">
            <a:spAutoFit/>
          </a:bodyPr>
          <a:lstStyle>
            <a:lvl1pPr algn="l">
              <a:lnSpc>
                <a:spcPct val="80000"/>
              </a:lnSpc>
              <a:spcBef>
                <a:spcPts val="0"/>
              </a:spcBef>
              <a:spcAft>
                <a:spcPts val="0"/>
              </a:spcAft>
              <a:defRPr sz="1800" b="0">
                <a:solidFill>
                  <a:schemeClr val="tx1"/>
                </a:solidFill>
              </a:defRPr>
            </a:lvl1pPr>
          </a:lstStyle>
          <a:p>
            <a:pPr lvl="0"/>
            <a:r>
              <a:rPr lang="en-US"/>
              <a:t>[SUBTITLE]</a:t>
            </a:r>
          </a:p>
        </p:txBody>
      </p:sp>
    </p:spTree>
    <p:extLst>
      <p:ext uri="{BB962C8B-B14F-4D97-AF65-F5344CB8AC3E}">
        <p14:creationId xmlns:p14="http://schemas.microsoft.com/office/powerpoint/2010/main" val="2051843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r>
              <a:rPr lang="fr-FR"/>
              <a:t>‹N°›</a:t>
            </a:r>
          </a:p>
        </p:txBody>
      </p:sp>
      <p:sp>
        <p:nvSpPr>
          <p:cNvPr id="6" name="Espace réservé du pied de page 5"/>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1719431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Cliquez et modifiez le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r>
              <a:rPr lang="fr-FR"/>
              <a:t>‹N°›</a:t>
            </a:r>
          </a:p>
        </p:txBody>
      </p:sp>
      <p:sp>
        <p:nvSpPr>
          <p:cNvPr id="8" name="Espace réservé du pied de page 7"/>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1939283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r>
              <a:rPr lang="fr-FR"/>
              <a:t>‹N°›</a:t>
            </a:r>
          </a:p>
        </p:txBody>
      </p:sp>
      <p:sp>
        <p:nvSpPr>
          <p:cNvPr id="4" name="Espace réservé du pied de page 3"/>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1173028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a:t>‹N°›</a:t>
            </a:r>
          </a:p>
        </p:txBody>
      </p:sp>
      <p:sp>
        <p:nvSpPr>
          <p:cNvPr id="3" name="Espace réservé du pied de page 2"/>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1190338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Cliquez et modifiez le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r>
              <a:rPr lang="fr-FR"/>
              <a:t>‹N°›</a:t>
            </a:r>
          </a:p>
        </p:txBody>
      </p:sp>
      <p:sp>
        <p:nvSpPr>
          <p:cNvPr id="6" name="Espace réservé du pied de page 5"/>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62035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Cliquez et modifiez le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Faire glisser l'image vers l'espace réservé ou cliquer sur l'icône pour l'ajouter</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r>
              <a:rPr lang="fr-FR"/>
              <a:t>‹N°›</a:t>
            </a:r>
          </a:p>
        </p:txBody>
      </p:sp>
      <p:sp>
        <p:nvSpPr>
          <p:cNvPr id="6" name="Espace réservé du pied de page 5"/>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1093768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5.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theme" Target="../theme/theme4.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‹N°›</a:t>
            </a: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Tree>
    <p:extLst>
      <p:ext uri="{BB962C8B-B14F-4D97-AF65-F5344CB8AC3E}">
        <p14:creationId xmlns:p14="http://schemas.microsoft.com/office/powerpoint/2010/main" val="223472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7" name="TextBox 6"/>
          <p:cNvSpPr txBox="1"/>
          <p:nvPr/>
        </p:nvSpPr>
        <p:spPr>
          <a:xfrm>
            <a:off x="1037618" y="6447384"/>
            <a:ext cx="553396" cy="205121"/>
          </a:xfrm>
          <a:prstGeom prst="rect">
            <a:avLst/>
          </a:prstGeom>
          <a:noFill/>
        </p:spPr>
        <p:txBody>
          <a:bodyPr wrap="square" lIns="0" tIns="0" rIns="0" bIns="0" rtlCol="0" anchor="b" anchorCtr="0">
            <a:spAutoFit/>
          </a:bodyPr>
          <a:lstStyle/>
          <a:p>
            <a:fld id="{BFB441F5-AB9F-4FDC-AD6C-CB1DCDA421C0}" type="slidenum">
              <a:rPr lang="en-GB" sz="1333" smtClean="0">
                <a:solidFill>
                  <a:schemeClr val="tx1"/>
                </a:solidFill>
              </a:rPr>
              <a:t>‹N°›</a:t>
            </a:fld>
            <a:endParaRPr lang="en-GB" sz="1333">
              <a:solidFill>
                <a:schemeClr val="tx1"/>
              </a:solidFill>
            </a:endParaRPr>
          </a:p>
        </p:txBody>
      </p:sp>
      <p:sp>
        <p:nvSpPr>
          <p:cNvPr id="5" name="TextBox 6">
            <a:extLst>
              <a:ext uri="{FF2B5EF4-FFF2-40B4-BE49-F238E27FC236}">
                <a16:creationId xmlns:a16="http://schemas.microsoft.com/office/drawing/2014/main" id="{38A1F3A2-9489-B99E-8D9C-4D77930B3102}"/>
              </a:ext>
            </a:extLst>
          </p:cNvPr>
          <p:cNvSpPr txBox="1"/>
          <p:nvPr userDrawn="1"/>
        </p:nvSpPr>
        <p:spPr>
          <a:xfrm>
            <a:off x="1037618" y="6447384"/>
            <a:ext cx="553396" cy="205121"/>
          </a:xfrm>
          <a:prstGeom prst="rect">
            <a:avLst/>
          </a:prstGeom>
          <a:noFill/>
        </p:spPr>
        <p:txBody>
          <a:bodyPr wrap="square" lIns="0" tIns="0" rIns="0" bIns="0" rtlCol="0" anchor="b" anchorCtr="0">
            <a:spAutoFit/>
          </a:bodyPr>
          <a:lstStyle/>
          <a:p>
            <a:fld id="{BFB441F5-AB9F-4FDC-AD6C-CB1DCDA421C0}" type="slidenum">
              <a:rPr lang="en-GB" sz="1333" smtClean="0">
                <a:solidFill>
                  <a:schemeClr val="tx1"/>
                </a:solidFill>
              </a:rPr>
              <a:t>‹N°›</a:t>
            </a:fld>
            <a:endParaRPr lang="en-GB" sz="1333">
              <a:solidFill>
                <a:schemeClr val="tx1"/>
              </a:solidFill>
            </a:endParaRPr>
          </a:p>
        </p:txBody>
      </p:sp>
      <p:sp>
        <p:nvSpPr>
          <p:cNvPr id="9" name="Freeform 12">
            <a:extLst>
              <a:ext uri="{FF2B5EF4-FFF2-40B4-BE49-F238E27FC236}">
                <a16:creationId xmlns:a16="http://schemas.microsoft.com/office/drawing/2014/main" id="{CA29B20D-A621-5BA6-D110-49DDC419E5BA}"/>
              </a:ext>
            </a:extLst>
          </p:cNvPr>
          <p:cNvSpPr>
            <a:spLocks noChangeAspect="1"/>
          </p:cNvSpPr>
          <p:nvPr userDrawn="1"/>
        </p:nvSpPr>
        <p:spPr bwMode="gray">
          <a:xfrm>
            <a:off x="676815" y="6242051"/>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en-GB" sz="2400"/>
          </a:p>
        </p:txBody>
      </p:sp>
      <p:sp>
        <p:nvSpPr>
          <p:cNvPr id="10" name="Freeform 10">
            <a:extLst>
              <a:ext uri="{FF2B5EF4-FFF2-40B4-BE49-F238E27FC236}">
                <a16:creationId xmlns:a16="http://schemas.microsoft.com/office/drawing/2014/main" id="{6BC1EC8B-5628-92F7-7462-C7726974A94A}"/>
              </a:ext>
            </a:extLst>
          </p:cNvPr>
          <p:cNvSpPr>
            <a:spLocks noChangeAspect="1"/>
          </p:cNvSpPr>
          <p:nvPr userDrawn="1"/>
        </p:nvSpPr>
        <p:spPr bwMode="gray">
          <a:xfrm rot="10800000">
            <a:off x="676815" y="1"/>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en-GB" sz="2400"/>
          </a:p>
        </p:txBody>
      </p:sp>
      <p:pic>
        <p:nvPicPr>
          <p:cNvPr id="22" name="Picture 6">
            <a:extLst>
              <a:ext uri="{FF2B5EF4-FFF2-40B4-BE49-F238E27FC236}">
                <a16:creationId xmlns:a16="http://schemas.microsoft.com/office/drawing/2014/main" id="{C06B697F-02E7-4075-955A-27ACCC085249}"/>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800303" y="6230132"/>
            <a:ext cx="1119517" cy="42987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6">
            <a:extLst>
              <a:ext uri="{FF2B5EF4-FFF2-40B4-BE49-F238E27FC236}">
                <a16:creationId xmlns:a16="http://schemas.microsoft.com/office/drawing/2014/main" id="{F718188A-C65F-07F0-C1E8-3354AB7F3E8D}"/>
              </a:ext>
            </a:extLst>
          </p:cNvPr>
          <p:cNvSpPr txBox="1">
            <a:spLocks/>
          </p:cNvSpPr>
          <p:nvPr userDrawn="1"/>
        </p:nvSpPr>
        <p:spPr bwMode="gray">
          <a:xfrm rot="16200000">
            <a:off x="-2121603" y="4395295"/>
            <a:ext cx="4558936" cy="161925"/>
          </a:xfrm>
          <a:prstGeom prst="rect">
            <a:avLst/>
          </a:prstGeom>
        </p:spPr>
        <p:txBody>
          <a:bodyPr lIns="0" tIns="0" rIns="0" bIns="0" anchor="ctr"/>
          <a:lstStyle>
            <a:lvl1pPr marL="0" indent="0" algn="l" defTabSz="914112" rtl="0" eaLnBrk="1" latinLnBrk="0" hangingPunct="1">
              <a:lnSpc>
                <a:spcPct val="100000"/>
              </a:lnSpc>
              <a:spcBef>
                <a:spcPts val="0"/>
              </a:spcBef>
              <a:spcAft>
                <a:spcPts val="600"/>
              </a:spcAft>
              <a:buFont typeface="Arial" pitchFamily="34" charset="0"/>
              <a:buNone/>
              <a:defRPr lang="en-US" sz="900" b="0" i="0" u="none" strike="noStrike" kern="1200" smtClean="0">
                <a:solidFill>
                  <a:schemeClr val="bg1">
                    <a:lumMod val="75000"/>
                  </a:schemeClr>
                </a:solidFill>
                <a:effectLst/>
                <a:latin typeface="+mn-lt"/>
                <a:ea typeface="+mn-ea"/>
                <a:cs typeface="+mn-cs"/>
              </a:defRPr>
            </a:lvl1pPr>
            <a:lvl2pPr marL="0" indent="0" algn="just"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2pPr>
            <a:lvl3pPr marL="263489" indent="-263489" algn="just" defTabSz="914112" rtl="0" eaLnBrk="1" latinLnBrk="0" hangingPunct="1">
              <a:lnSpc>
                <a:spcPct val="100000"/>
              </a:lnSpc>
              <a:spcBef>
                <a:spcPts val="0"/>
              </a:spcBef>
              <a:spcAft>
                <a:spcPts val="600"/>
              </a:spcAft>
              <a:buFont typeface="Trebuchet MS" pitchFamily="34" charset="0"/>
              <a:buChar char="•"/>
              <a:defRPr sz="1600" kern="1200">
                <a:solidFill>
                  <a:schemeClr val="tx1"/>
                </a:solidFill>
                <a:latin typeface="+mn-lt"/>
                <a:ea typeface="+mn-ea"/>
                <a:cs typeface="+mn-cs"/>
              </a:defRPr>
            </a:lvl3pPr>
            <a:lvl4pPr marL="538089" indent="-274600" algn="just" defTabSz="914112" rtl="0" eaLnBrk="1" latinLnBrk="0" hangingPunct="1">
              <a:lnSpc>
                <a:spcPct val="100000"/>
              </a:lnSpc>
              <a:spcBef>
                <a:spcPts val="0"/>
              </a:spcBef>
              <a:spcAft>
                <a:spcPts val="600"/>
              </a:spcAft>
              <a:buFont typeface="Trebuchet MS" pitchFamily="34" charset="0"/>
              <a:buChar char="–"/>
              <a:defRPr sz="1600" kern="1200">
                <a:solidFill>
                  <a:schemeClr val="tx1"/>
                </a:solidFill>
                <a:latin typeface="+mn-lt"/>
                <a:ea typeface="+mn-ea"/>
                <a:cs typeface="+mn-cs"/>
              </a:defRPr>
            </a:lvl4pPr>
            <a:lvl5pPr marL="803163" indent="-265076" algn="just" defTabSz="914112" rtl="0" eaLnBrk="1" latinLnBrk="0" hangingPunct="1">
              <a:lnSpc>
                <a:spcPct val="100000"/>
              </a:lnSpc>
              <a:spcBef>
                <a:spcPts val="0"/>
              </a:spcBef>
              <a:spcAft>
                <a:spcPts val="600"/>
              </a:spcAft>
              <a:buFont typeface="Trebuchet MS" pitchFamily="34" charset="0"/>
              <a:buChar char="–"/>
              <a:defRPr sz="1600" kern="1200">
                <a:solidFill>
                  <a:schemeClr val="tx1"/>
                </a:solidFill>
                <a:latin typeface="+mn-lt"/>
                <a:ea typeface="+mn-ea"/>
                <a:cs typeface="+mn-cs"/>
              </a:defRPr>
            </a:lvl5pPr>
            <a:lvl6pPr marL="800100" indent="0" algn="l" defTabSz="914112" rtl="0" eaLnBrk="1" latinLnBrk="0" hangingPunct="1">
              <a:lnSpc>
                <a:spcPct val="100000"/>
              </a:lnSpc>
              <a:spcBef>
                <a:spcPts val="0"/>
              </a:spcBef>
              <a:spcAft>
                <a:spcPts val="600"/>
              </a:spcAft>
              <a:buFont typeface="Trebuchet MS" pitchFamily="34" charset="0"/>
              <a:buNone/>
              <a:defRPr lang="en-GB" sz="1600" kern="1200" baseline="0">
                <a:solidFill>
                  <a:schemeClr val="tx1"/>
                </a:solidFill>
                <a:latin typeface="+mn-lt"/>
                <a:ea typeface="+mn-ea"/>
                <a:cs typeface="+mn-cs"/>
              </a:defRPr>
            </a:lvl6pPr>
            <a:lvl7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7pPr>
            <a:lvl8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8pPr>
            <a:lvl9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9pPr>
          </a:lstStyle>
          <a:p>
            <a:r>
              <a:rPr lang="fr-FR" sz="800" dirty="0">
                <a:solidFill>
                  <a:schemeClr val="bg1">
                    <a:lumMod val="85000"/>
                  </a:schemeClr>
                </a:solidFill>
                <a:latin typeface="Arial" panose="020B0604020202020204" pitchFamily="34" charset="0"/>
              </a:rPr>
              <a:t>2023.10.10 - BDO-BIPE - </a:t>
            </a:r>
            <a:r>
              <a:rPr lang="fr-FR" sz="800" dirty="0" err="1">
                <a:solidFill>
                  <a:schemeClr val="bg1">
                    <a:lumMod val="85000"/>
                  </a:schemeClr>
                </a:solidFill>
                <a:latin typeface="Arial" panose="020B0604020202020204" pitchFamily="34" charset="0"/>
              </a:rPr>
              <a:t>CES_Effet_régulation</a:t>
            </a:r>
            <a:r>
              <a:rPr lang="fr-FR" sz="800" dirty="0">
                <a:solidFill>
                  <a:schemeClr val="bg1">
                    <a:lumMod val="85000"/>
                  </a:schemeClr>
                </a:solidFill>
                <a:latin typeface="Arial" panose="020B0604020202020204" pitchFamily="34" charset="0"/>
              </a:rPr>
              <a:t> - 12ème Rencontres du G5 Santé</a:t>
            </a:r>
          </a:p>
        </p:txBody>
      </p:sp>
    </p:spTree>
    <p:extLst>
      <p:ext uri="{BB962C8B-B14F-4D97-AF65-F5344CB8AC3E}">
        <p14:creationId xmlns:p14="http://schemas.microsoft.com/office/powerpoint/2010/main" val="35660038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dt="0"/>
  <p:txStyles>
    <p:titleStyle>
      <a:lvl1pPr algn="l" defTabSz="1218786" rtl="0" eaLnBrk="1" latinLnBrk="0" hangingPunct="1">
        <a:lnSpc>
          <a:spcPct val="80000"/>
        </a:lnSpc>
        <a:spcBef>
          <a:spcPct val="0"/>
        </a:spcBef>
        <a:buNone/>
        <a:defRPr sz="3200" b="1" kern="1200" cap="all" baseline="0">
          <a:solidFill>
            <a:schemeClr val="tx2"/>
          </a:solidFill>
          <a:latin typeface="+mj-lt"/>
          <a:ea typeface="+mj-ea"/>
          <a:cs typeface="+mj-cs"/>
        </a:defRPr>
      </a:lvl1pPr>
    </p:titleStyle>
    <p:bodyStyle>
      <a:lvl1pPr marL="0" indent="0" algn="l" defTabSz="1218786" rtl="0" eaLnBrk="1" latinLnBrk="0" hangingPunct="1">
        <a:lnSpc>
          <a:spcPct val="100000"/>
        </a:lnSpc>
        <a:spcBef>
          <a:spcPts val="0"/>
        </a:spcBef>
        <a:spcAft>
          <a:spcPts val="800"/>
        </a:spcAft>
        <a:buFont typeface="Arial" pitchFamily="34" charset="0"/>
        <a:buNone/>
        <a:defRPr sz="2400" b="1" kern="1200">
          <a:solidFill>
            <a:schemeClr val="tx2"/>
          </a:solidFill>
          <a:latin typeface="+mn-lt"/>
          <a:ea typeface="+mn-ea"/>
          <a:cs typeface="+mn-cs"/>
        </a:defRPr>
      </a:lvl1pPr>
      <a:lvl2pPr marL="0" indent="0" algn="l" defTabSz="1218786" rtl="0" eaLnBrk="1" latinLnBrk="0" hangingPunct="1">
        <a:lnSpc>
          <a:spcPct val="100000"/>
        </a:lnSpc>
        <a:spcBef>
          <a:spcPts val="0"/>
        </a:spcBef>
        <a:spcAft>
          <a:spcPts val="800"/>
        </a:spcAft>
        <a:buFont typeface="Arial" pitchFamily="34" charset="0"/>
        <a:buNone/>
        <a:defRPr sz="2400" kern="1200">
          <a:solidFill>
            <a:schemeClr val="tx1"/>
          </a:solidFill>
          <a:latin typeface="+mn-lt"/>
          <a:ea typeface="+mn-ea"/>
          <a:cs typeface="+mn-cs"/>
        </a:defRPr>
      </a:lvl2pPr>
      <a:lvl3pPr marL="351310" indent="-351310" algn="l" defTabSz="1218786" rtl="0" eaLnBrk="1" latinLnBrk="0" hangingPunct="1">
        <a:lnSpc>
          <a:spcPct val="100000"/>
        </a:lnSpc>
        <a:spcBef>
          <a:spcPts val="0"/>
        </a:spcBef>
        <a:spcAft>
          <a:spcPts val="800"/>
        </a:spcAft>
        <a:buClr>
          <a:schemeClr val="tx2"/>
        </a:buClr>
        <a:buSzPct val="90000"/>
        <a:buFont typeface="Wingdings 3" panose="05040102010807070707" pitchFamily="18" charset="2"/>
        <a:buChar char="u"/>
        <a:defRPr sz="2400" kern="1200">
          <a:solidFill>
            <a:schemeClr val="tx1"/>
          </a:solidFill>
          <a:latin typeface="+mn-lt"/>
          <a:ea typeface="+mn-ea"/>
          <a:cs typeface="+mn-cs"/>
        </a:defRPr>
      </a:lvl3pPr>
      <a:lvl4pPr marL="717434" indent="-366124" algn="l" defTabSz="1218786" rtl="0" eaLnBrk="1" latinLnBrk="0" hangingPunct="1">
        <a:lnSpc>
          <a:spcPct val="100000"/>
        </a:lnSpc>
        <a:spcBef>
          <a:spcPts val="0"/>
        </a:spcBef>
        <a:spcAft>
          <a:spcPts val="800"/>
        </a:spcAft>
        <a:buClr>
          <a:schemeClr val="tx2"/>
        </a:buClr>
        <a:buFont typeface="Trebuchet MS" pitchFamily="34" charset="0"/>
        <a:buChar char="–"/>
        <a:defRPr sz="2400" kern="1200">
          <a:solidFill>
            <a:schemeClr val="tx1"/>
          </a:solidFill>
          <a:latin typeface="+mn-lt"/>
          <a:ea typeface="+mn-ea"/>
          <a:cs typeface="+mn-cs"/>
        </a:defRPr>
      </a:lvl4pPr>
      <a:lvl5pPr marL="1070857" indent="-353426" algn="l" defTabSz="1218786" rtl="0" eaLnBrk="1" latinLnBrk="0" hangingPunct="1">
        <a:lnSpc>
          <a:spcPct val="100000"/>
        </a:lnSpc>
        <a:spcBef>
          <a:spcPts val="0"/>
        </a:spcBef>
        <a:spcAft>
          <a:spcPts val="800"/>
        </a:spcAft>
        <a:buClr>
          <a:schemeClr val="tx2"/>
        </a:buClr>
        <a:buFont typeface="Trebuchet MS" pitchFamily="34" charset="0"/>
        <a:buChar char="–"/>
        <a:defRPr sz="2400" kern="1200">
          <a:solidFill>
            <a:schemeClr val="tx1"/>
          </a:solidFill>
          <a:latin typeface="+mn-lt"/>
          <a:ea typeface="+mn-ea"/>
          <a:cs typeface="+mn-cs"/>
        </a:defRPr>
      </a:lvl5pPr>
      <a:lvl6pPr marL="838440" indent="-207755" algn="l" defTabSz="1218786" rtl="0" eaLnBrk="1" latinLnBrk="0" hangingPunct="1">
        <a:lnSpc>
          <a:spcPct val="110000"/>
        </a:lnSpc>
        <a:spcBef>
          <a:spcPts val="0"/>
        </a:spcBef>
        <a:spcAft>
          <a:spcPts val="701"/>
        </a:spcAft>
        <a:buFont typeface="Trebuchet MS" pitchFamily="34" charset="0"/>
        <a:buChar char="–"/>
        <a:defRPr lang="en-GB" sz="1200" kern="1200" baseline="0" dirty="0" smtClean="0">
          <a:solidFill>
            <a:schemeClr val="tx1"/>
          </a:solidFill>
          <a:latin typeface="+mn-lt"/>
          <a:ea typeface="+mn-ea"/>
          <a:cs typeface="+mn-cs"/>
        </a:defRPr>
      </a:lvl6pPr>
      <a:lvl7pPr marL="3961052"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446"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9837"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786" rtl="0" eaLnBrk="1" latinLnBrk="0" hangingPunct="1">
        <a:defRPr sz="2400" kern="1200">
          <a:solidFill>
            <a:schemeClr val="tx1"/>
          </a:solidFill>
          <a:latin typeface="+mn-lt"/>
          <a:ea typeface="+mn-ea"/>
          <a:cs typeface="+mn-cs"/>
        </a:defRPr>
      </a:lvl1pPr>
      <a:lvl2pPr marL="609391" algn="l" defTabSz="1218786" rtl="0" eaLnBrk="1" latinLnBrk="0" hangingPunct="1">
        <a:defRPr sz="2400" kern="1200">
          <a:solidFill>
            <a:schemeClr val="tx1"/>
          </a:solidFill>
          <a:latin typeface="+mn-lt"/>
          <a:ea typeface="+mn-ea"/>
          <a:cs typeface="+mn-cs"/>
        </a:defRPr>
      </a:lvl2pPr>
      <a:lvl3pPr marL="1218786" algn="l" defTabSz="1218786" rtl="0" eaLnBrk="1" latinLnBrk="0" hangingPunct="1">
        <a:defRPr sz="2400" kern="1200">
          <a:solidFill>
            <a:schemeClr val="tx1"/>
          </a:solidFill>
          <a:latin typeface="+mn-lt"/>
          <a:ea typeface="+mn-ea"/>
          <a:cs typeface="+mn-cs"/>
        </a:defRPr>
      </a:lvl3pPr>
      <a:lvl4pPr marL="1828178" algn="l" defTabSz="1218786" rtl="0" eaLnBrk="1" latinLnBrk="0" hangingPunct="1">
        <a:defRPr sz="2400" kern="1200">
          <a:solidFill>
            <a:schemeClr val="tx1"/>
          </a:solidFill>
          <a:latin typeface="+mn-lt"/>
          <a:ea typeface="+mn-ea"/>
          <a:cs typeface="+mn-cs"/>
        </a:defRPr>
      </a:lvl4pPr>
      <a:lvl5pPr marL="2437570" algn="l" defTabSz="1218786" rtl="0" eaLnBrk="1" latinLnBrk="0" hangingPunct="1">
        <a:defRPr sz="2400" kern="1200">
          <a:solidFill>
            <a:schemeClr val="tx1"/>
          </a:solidFill>
          <a:latin typeface="+mn-lt"/>
          <a:ea typeface="+mn-ea"/>
          <a:cs typeface="+mn-cs"/>
        </a:defRPr>
      </a:lvl5pPr>
      <a:lvl6pPr marL="3046962" algn="l" defTabSz="1218786" rtl="0" eaLnBrk="1" latinLnBrk="0" hangingPunct="1">
        <a:defRPr sz="2400" kern="1200">
          <a:solidFill>
            <a:schemeClr val="tx1"/>
          </a:solidFill>
          <a:latin typeface="+mn-lt"/>
          <a:ea typeface="+mn-ea"/>
          <a:cs typeface="+mn-cs"/>
        </a:defRPr>
      </a:lvl6pPr>
      <a:lvl7pPr marL="3656355" algn="l" defTabSz="1218786" rtl="0" eaLnBrk="1" latinLnBrk="0" hangingPunct="1">
        <a:defRPr sz="2400" kern="1200">
          <a:solidFill>
            <a:schemeClr val="tx1"/>
          </a:solidFill>
          <a:latin typeface="+mn-lt"/>
          <a:ea typeface="+mn-ea"/>
          <a:cs typeface="+mn-cs"/>
        </a:defRPr>
      </a:lvl7pPr>
      <a:lvl8pPr marL="4265748" algn="l" defTabSz="1218786" rtl="0" eaLnBrk="1" latinLnBrk="0" hangingPunct="1">
        <a:defRPr sz="2400" kern="1200">
          <a:solidFill>
            <a:schemeClr val="tx1"/>
          </a:solidFill>
          <a:latin typeface="+mn-lt"/>
          <a:ea typeface="+mn-ea"/>
          <a:cs typeface="+mn-cs"/>
        </a:defRPr>
      </a:lvl8pPr>
      <a:lvl9pPr marL="4875141" algn="l" defTabSz="1218786"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p15:clr>
            <a:srgbClr val="F26B43"/>
          </p15:clr>
        </p15:guide>
        <p15:guide id="2" pos="257">
          <p15:clr>
            <a:srgbClr val="F26B43"/>
          </p15:clr>
        </p15:guide>
        <p15:guide id="3" pos="7401">
          <p15:clr>
            <a:srgbClr val="F26B43"/>
          </p15:clr>
        </p15:guide>
        <p15:guide id="4" pos="3795">
          <p15:clr>
            <a:srgbClr val="F26B43"/>
          </p15:clr>
        </p15:guide>
        <p15:guide id="5" pos="3863">
          <p15:clr>
            <a:srgbClr val="F26B43"/>
          </p15:clr>
        </p15:guide>
        <p15:guide id="6" orient="horz" pos="2364">
          <p15:clr>
            <a:srgbClr val="F26B43"/>
          </p15:clr>
        </p15:guide>
        <p15:guide id="7" orient="horz" pos="3680">
          <p15:clr>
            <a:srgbClr val="F26B43"/>
          </p15:clr>
        </p15:guide>
        <p15:guide id="8" orient="horz" pos="240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7" name="TextBox 6"/>
          <p:cNvSpPr txBox="1"/>
          <p:nvPr/>
        </p:nvSpPr>
        <p:spPr>
          <a:xfrm>
            <a:off x="1037618" y="6447384"/>
            <a:ext cx="553396" cy="205121"/>
          </a:xfrm>
          <a:prstGeom prst="rect">
            <a:avLst/>
          </a:prstGeom>
          <a:noFill/>
        </p:spPr>
        <p:txBody>
          <a:bodyPr wrap="square" lIns="0" tIns="0" rIns="0" bIns="0" rtlCol="0" anchor="b" anchorCtr="0">
            <a:spAutoFit/>
          </a:bodyPr>
          <a:lstStyle/>
          <a:p>
            <a:fld id="{BFB441F5-AB9F-4FDC-AD6C-CB1DCDA421C0}" type="slidenum">
              <a:rPr lang="en-GB" sz="1333" smtClean="0">
                <a:solidFill>
                  <a:schemeClr val="tx1"/>
                </a:solidFill>
              </a:rPr>
              <a:t>‹N°›</a:t>
            </a:fld>
            <a:endParaRPr lang="en-GB" sz="1333">
              <a:solidFill>
                <a:schemeClr val="tx1"/>
              </a:solidFill>
            </a:endParaRPr>
          </a:p>
        </p:txBody>
      </p:sp>
      <p:sp>
        <p:nvSpPr>
          <p:cNvPr id="5" name="TextBox 6">
            <a:extLst>
              <a:ext uri="{FF2B5EF4-FFF2-40B4-BE49-F238E27FC236}">
                <a16:creationId xmlns:a16="http://schemas.microsoft.com/office/drawing/2014/main" id="{38A1F3A2-9489-B99E-8D9C-4D77930B3102}"/>
              </a:ext>
            </a:extLst>
          </p:cNvPr>
          <p:cNvSpPr txBox="1"/>
          <p:nvPr userDrawn="1"/>
        </p:nvSpPr>
        <p:spPr>
          <a:xfrm>
            <a:off x="1037618" y="6447384"/>
            <a:ext cx="553396" cy="205121"/>
          </a:xfrm>
          <a:prstGeom prst="rect">
            <a:avLst/>
          </a:prstGeom>
          <a:noFill/>
        </p:spPr>
        <p:txBody>
          <a:bodyPr wrap="square" lIns="0" tIns="0" rIns="0" bIns="0" rtlCol="0" anchor="b" anchorCtr="0">
            <a:spAutoFit/>
          </a:bodyPr>
          <a:lstStyle/>
          <a:p>
            <a:fld id="{BFB441F5-AB9F-4FDC-AD6C-CB1DCDA421C0}" type="slidenum">
              <a:rPr lang="en-GB" sz="1333" smtClean="0">
                <a:solidFill>
                  <a:schemeClr val="tx1"/>
                </a:solidFill>
              </a:rPr>
              <a:t>‹N°›</a:t>
            </a:fld>
            <a:endParaRPr lang="en-GB" sz="1333">
              <a:solidFill>
                <a:schemeClr val="tx1"/>
              </a:solidFill>
            </a:endParaRPr>
          </a:p>
        </p:txBody>
      </p:sp>
      <p:sp>
        <p:nvSpPr>
          <p:cNvPr id="9" name="Freeform 12">
            <a:extLst>
              <a:ext uri="{FF2B5EF4-FFF2-40B4-BE49-F238E27FC236}">
                <a16:creationId xmlns:a16="http://schemas.microsoft.com/office/drawing/2014/main" id="{CA29B20D-A621-5BA6-D110-49DDC419E5BA}"/>
              </a:ext>
            </a:extLst>
          </p:cNvPr>
          <p:cNvSpPr>
            <a:spLocks noChangeAspect="1"/>
          </p:cNvSpPr>
          <p:nvPr userDrawn="1"/>
        </p:nvSpPr>
        <p:spPr bwMode="gray">
          <a:xfrm>
            <a:off x="676815" y="6242051"/>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en-GB" sz="2400"/>
          </a:p>
        </p:txBody>
      </p:sp>
      <p:sp>
        <p:nvSpPr>
          <p:cNvPr id="10" name="Freeform 10">
            <a:extLst>
              <a:ext uri="{FF2B5EF4-FFF2-40B4-BE49-F238E27FC236}">
                <a16:creationId xmlns:a16="http://schemas.microsoft.com/office/drawing/2014/main" id="{6BC1EC8B-5628-92F7-7462-C7726974A94A}"/>
              </a:ext>
            </a:extLst>
          </p:cNvPr>
          <p:cNvSpPr>
            <a:spLocks noChangeAspect="1"/>
          </p:cNvSpPr>
          <p:nvPr userDrawn="1"/>
        </p:nvSpPr>
        <p:spPr bwMode="gray">
          <a:xfrm rot="10800000">
            <a:off x="676815" y="1"/>
            <a:ext cx="161925" cy="615951"/>
          </a:xfrm>
          <a:custGeom>
            <a:avLst/>
            <a:gdLst/>
            <a:ahLst/>
            <a:cxnLst>
              <a:cxn ang="0">
                <a:pos x="0" y="85"/>
              </a:cxn>
              <a:cxn ang="0">
                <a:pos x="0" y="456"/>
              </a:cxn>
              <a:cxn ang="0">
                <a:pos x="120" y="456"/>
              </a:cxn>
              <a:cxn ang="0">
                <a:pos x="120" y="0"/>
              </a:cxn>
              <a:cxn ang="0">
                <a:pos x="0" y="85"/>
              </a:cxn>
            </a:cxnLst>
            <a:rect l="0" t="0" r="r" b="b"/>
            <a:pathLst>
              <a:path w="120" h="456">
                <a:moveTo>
                  <a:pt x="0" y="85"/>
                </a:moveTo>
                <a:lnTo>
                  <a:pt x="0" y="456"/>
                </a:lnTo>
                <a:lnTo>
                  <a:pt x="120" y="456"/>
                </a:lnTo>
                <a:lnTo>
                  <a:pt x="120" y="0"/>
                </a:lnTo>
                <a:lnTo>
                  <a:pt x="0" y="85"/>
                </a:lnTo>
                <a:close/>
              </a:path>
            </a:pathLst>
          </a:custGeom>
          <a:solidFill>
            <a:srgbClr val="ED1A3B"/>
          </a:solidFill>
          <a:ln w="9525">
            <a:noFill/>
            <a:round/>
            <a:headEnd/>
            <a:tailEnd/>
          </a:ln>
        </p:spPr>
        <p:txBody>
          <a:bodyPr lIns="121903" tIns="60952" rIns="121903" bIns="60952"/>
          <a:lstStyle/>
          <a:p>
            <a:pPr algn="ctr">
              <a:defRPr/>
            </a:pPr>
            <a:endParaRPr lang="en-GB" sz="2400"/>
          </a:p>
        </p:txBody>
      </p:sp>
      <p:pic>
        <p:nvPicPr>
          <p:cNvPr id="22" name="Picture 6">
            <a:extLst>
              <a:ext uri="{FF2B5EF4-FFF2-40B4-BE49-F238E27FC236}">
                <a16:creationId xmlns:a16="http://schemas.microsoft.com/office/drawing/2014/main" id="{C06B697F-02E7-4075-955A-27ACCC08524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800303" y="6230132"/>
            <a:ext cx="1119517" cy="42987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6">
            <a:extLst>
              <a:ext uri="{FF2B5EF4-FFF2-40B4-BE49-F238E27FC236}">
                <a16:creationId xmlns:a16="http://schemas.microsoft.com/office/drawing/2014/main" id="{6882439F-0025-A6E1-53E2-668727D6D6BD}"/>
              </a:ext>
            </a:extLst>
          </p:cNvPr>
          <p:cNvSpPr txBox="1">
            <a:spLocks/>
          </p:cNvSpPr>
          <p:nvPr userDrawn="1"/>
        </p:nvSpPr>
        <p:spPr bwMode="gray">
          <a:xfrm rot="16200000">
            <a:off x="-2121603" y="4395295"/>
            <a:ext cx="4558936" cy="161925"/>
          </a:xfrm>
          <a:prstGeom prst="rect">
            <a:avLst/>
          </a:prstGeom>
        </p:spPr>
        <p:txBody>
          <a:bodyPr lIns="0" tIns="0" rIns="0" bIns="0" anchor="ctr"/>
          <a:lstStyle>
            <a:lvl1pPr marL="0" indent="0" algn="l" defTabSz="914112" rtl="0" eaLnBrk="1" latinLnBrk="0" hangingPunct="1">
              <a:lnSpc>
                <a:spcPct val="100000"/>
              </a:lnSpc>
              <a:spcBef>
                <a:spcPts val="0"/>
              </a:spcBef>
              <a:spcAft>
                <a:spcPts val="600"/>
              </a:spcAft>
              <a:buFont typeface="Arial" pitchFamily="34" charset="0"/>
              <a:buNone/>
              <a:defRPr lang="en-US" sz="900" b="0" i="0" u="none" strike="noStrike" kern="1200" smtClean="0">
                <a:solidFill>
                  <a:schemeClr val="bg1">
                    <a:lumMod val="75000"/>
                  </a:schemeClr>
                </a:solidFill>
                <a:effectLst/>
                <a:latin typeface="+mn-lt"/>
                <a:ea typeface="+mn-ea"/>
                <a:cs typeface="+mn-cs"/>
              </a:defRPr>
            </a:lvl1pPr>
            <a:lvl2pPr marL="0" indent="0" algn="just"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2pPr>
            <a:lvl3pPr marL="263489" indent="-263489" algn="just" defTabSz="914112" rtl="0" eaLnBrk="1" latinLnBrk="0" hangingPunct="1">
              <a:lnSpc>
                <a:spcPct val="100000"/>
              </a:lnSpc>
              <a:spcBef>
                <a:spcPts val="0"/>
              </a:spcBef>
              <a:spcAft>
                <a:spcPts val="600"/>
              </a:spcAft>
              <a:buFont typeface="Trebuchet MS" pitchFamily="34" charset="0"/>
              <a:buChar char="•"/>
              <a:defRPr sz="1600" kern="1200">
                <a:solidFill>
                  <a:schemeClr val="tx1"/>
                </a:solidFill>
                <a:latin typeface="+mn-lt"/>
                <a:ea typeface="+mn-ea"/>
                <a:cs typeface="+mn-cs"/>
              </a:defRPr>
            </a:lvl3pPr>
            <a:lvl4pPr marL="538089" indent="-274600" algn="just" defTabSz="914112" rtl="0" eaLnBrk="1" latinLnBrk="0" hangingPunct="1">
              <a:lnSpc>
                <a:spcPct val="100000"/>
              </a:lnSpc>
              <a:spcBef>
                <a:spcPts val="0"/>
              </a:spcBef>
              <a:spcAft>
                <a:spcPts val="600"/>
              </a:spcAft>
              <a:buFont typeface="Trebuchet MS" pitchFamily="34" charset="0"/>
              <a:buChar char="–"/>
              <a:defRPr sz="1600" kern="1200">
                <a:solidFill>
                  <a:schemeClr val="tx1"/>
                </a:solidFill>
                <a:latin typeface="+mn-lt"/>
                <a:ea typeface="+mn-ea"/>
                <a:cs typeface="+mn-cs"/>
              </a:defRPr>
            </a:lvl4pPr>
            <a:lvl5pPr marL="803163" indent="-265076" algn="just" defTabSz="914112" rtl="0" eaLnBrk="1" latinLnBrk="0" hangingPunct="1">
              <a:lnSpc>
                <a:spcPct val="100000"/>
              </a:lnSpc>
              <a:spcBef>
                <a:spcPts val="0"/>
              </a:spcBef>
              <a:spcAft>
                <a:spcPts val="600"/>
              </a:spcAft>
              <a:buFont typeface="Trebuchet MS" pitchFamily="34" charset="0"/>
              <a:buChar char="–"/>
              <a:defRPr sz="1600" kern="1200">
                <a:solidFill>
                  <a:schemeClr val="tx1"/>
                </a:solidFill>
                <a:latin typeface="+mn-lt"/>
                <a:ea typeface="+mn-ea"/>
                <a:cs typeface="+mn-cs"/>
              </a:defRPr>
            </a:lvl5pPr>
            <a:lvl6pPr marL="800100" indent="0" algn="l" defTabSz="914112" rtl="0" eaLnBrk="1" latinLnBrk="0" hangingPunct="1">
              <a:lnSpc>
                <a:spcPct val="100000"/>
              </a:lnSpc>
              <a:spcBef>
                <a:spcPts val="0"/>
              </a:spcBef>
              <a:spcAft>
                <a:spcPts val="600"/>
              </a:spcAft>
              <a:buFont typeface="Trebuchet MS" pitchFamily="34" charset="0"/>
              <a:buNone/>
              <a:defRPr lang="en-GB" sz="1600" kern="1200" baseline="0">
                <a:solidFill>
                  <a:schemeClr val="tx1"/>
                </a:solidFill>
                <a:latin typeface="+mn-lt"/>
                <a:ea typeface="+mn-ea"/>
                <a:cs typeface="+mn-cs"/>
              </a:defRPr>
            </a:lvl6pPr>
            <a:lvl7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7pPr>
            <a:lvl8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8pPr>
            <a:lvl9pPr marL="800100" indent="0" algn="l" defTabSz="914112" rtl="0" eaLnBrk="1" latinLnBrk="0" hangingPunct="1">
              <a:lnSpc>
                <a:spcPct val="100000"/>
              </a:lnSpc>
              <a:spcBef>
                <a:spcPts val="0"/>
              </a:spcBef>
              <a:spcAft>
                <a:spcPts val="600"/>
              </a:spcAft>
              <a:buFont typeface="Arial" pitchFamily="34" charset="0"/>
              <a:buNone/>
              <a:defRPr sz="1600" kern="1200">
                <a:solidFill>
                  <a:schemeClr val="tx1"/>
                </a:solidFill>
                <a:latin typeface="+mn-lt"/>
                <a:ea typeface="+mn-ea"/>
                <a:cs typeface="+mn-cs"/>
              </a:defRPr>
            </a:lvl9pPr>
          </a:lstStyle>
          <a:p>
            <a:r>
              <a:rPr lang="fr-FR" sz="800" dirty="0">
                <a:solidFill>
                  <a:schemeClr val="bg1">
                    <a:lumMod val="85000"/>
                  </a:schemeClr>
                </a:solidFill>
                <a:latin typeface="Arial" panose="020B0604020202020204" pitchFamily="34" charset="0"/>
              </a:rPr>
              <a:t>2023.10.10 - BDO-BIPE - </a:t>
            </a:r>
            <a:r>
              <a:rPr lang="fr-FR" sz="800" dirty="0" err="1">
                <a:solidFill>
                  <a:schemeClr val="bg1">
                    <a:lumMod val="85000"/>
                  </a:schemeClr>
                </a:solidFill>
                <a:latin typeface="Arial" panose="020B0604020202020204" pitchFamily="34" charset="0"/>
              </a:rPr>
              <a:t>CES_Effet_régulation</a:t>
            </a:r>
            <a:r>
              <a:rPr lang="fr-FR" sz="800" dirty="0">
                <a:solidFill>
                  <a:schemeClr val="bg1">
                    <a:lumMod val="85000"/>
                  </a:schemeClr>
                </a:solidFill>
                <a:latin typeface="Arial" panose="020B0604020202020204" pitchFamily="34" charset="0"/>
              </a:rPr>
              <a:t> - 12ème Rencontres du G5 Santé</a:t>
            </a:r>
          </a:p>
        </p:txBody>
      </p:sp>
    </p:spTree>
    <p:extLst>
      <p:ext uri="{BB962C8B-B14F-4D97-AF65-F5344CB8AC3E}">
        <p14:creationId xmlns:p14="http://schemas.microsoft.com/office/powerpoint/2010/main" val="4203713064"/>
      </p:ext>
    </p:extLst>
  </p:cSld>
  <p:clrMap bg1="lt1" tx1="dk1" bg2="lt2" tx2="dk2" accent1="accent1" accent2="accent2" accent3="accent3" accent4="accent4" accent5="accent5" accent6="accent6" hlink="hlink" folHlink="folHlink"/>
  <p:sldLayoutIdLst>
    <p:sldLayoutId id="2147483672" r:id="rId1"/>
    <p:sldLayoutId id="2147483673" r:id="rId2"/>
  </p:sldLayoutIdLst>
  <p:hf hdr="0" dt="0"/>
  <p:txStyles>
    <p:titleStyle>
      <a:lvl1pPr algn="l" defTabSz="1218786" rtl="0" eaLnBrk="1" latinLnBrk="0" hangingPunct="1">
        <a:lnSpc>
          <a:spcPct val="80000"/>
        </a:lnSpc>
        <a:spcBef>
          <a:spcPct val="0"/>
        </a:spcBef>
        <a:buNone/>
        <a:defRPr sz="3200" b="1" kern="1200" cap="all" baseline="0">
          <a:solidFill>
            <a:schemeClr val="tx2"/>
          </a:solidFill>
          <a:latin typeface="+mj-lt"/>
          <a:ea typeface="+mj-ea"/>
          <a:cs typeface="+mj-cs"/>
        </a:defRPr>
      </a:lvl1pPr>
    </p:titleStyle>
    <p:bodyStyle>
      <a:lvl1pPr marL="0" indent="0" algn="l" defTabSz="1218786" rtl="0" eaLnBrk="1" latinLnBrk="0" hangingPunct="1">
        <a:lnSpc>
          <a:spcPct val="100000"/>
        </a:lnSpc>
        <a:spcBef>
          <a:spcPts val="0"/>
        </a:spcBef>
        <a:spcAft>
          <a:spcPts val="800"/>
        </a:spcAft>
        <a:buFont typeface="Arial" pitchFamily="34" charset="0"/>
        <a:buNone/>
        <a:defRPr sz="2400" b="1" kern="1200">
          <a:solidFill>
            <a:schemeClr val="tx2"/>
          </a:solidFill>
          <a:latin typeface="+mn-lt"/>
          <a:ea typeface="+mn-ea"/>
          <a:cs typeface="+mn-cs"/>
        </a:defRPr>
      </a:lvl1pPr>
      <a:lvl2pPr marL="0" indent="0" algn="l" defTabSz="1218786" rtl="0" eaLnBrk="1" latinLnBrk="0" hangingPunct="1">
        <a:lnSpc>
          <a:spcPct val="100000"/>
        </a:lnSpc>
        <a:spcBef>
          <a:spcPts val="0"/>
        </a:spcBef>
        <a:spcAft>
          <a:spcPts val="800"/>
        </a:spcAft>
        <a:buFont typeface="Arial" pitchFamily="34" charset="0"/>
        <a:buNone/>
        <a:defRPr sz="2400" kern="1200">
          <a:solidFill>
            <a:schemeClr val="tx1"/>
          </a:solidFill>
          <a:latin typeface="+mn-lt"/>
          <a:ea typeface="+mn-ea"/>
          <a:cs typeface="+mn-cs"/>
        </a:defRPr>
      </a:lvl2pPr>
      <a:lvl3pPr marL="351310" indent="-351310" algn="l" defTabSz="1218786" rtl="0" eaLnBrk="1" latinLnBrk="0" hangingPunct="1">
        <a:lnSpc>
          <a:spcPct val="100000"/>
        </a:lnSpc>
        <a:spcBef>
          <a:spcPts val="0"/>
        </a:spcBef>
        <a:spcAft>
          <a:spcPts val="800"/>
        </a:spcAft>
        <a:buClr>
          <a:schemeClr val="tx2"/>
        </a:buClr>
        <a:buSzPct val="90000"/>
        <a:buFont typeface="Wingdings 3" panose="05040102010807070707" pitchFamily="18" charset="2"/>
        <a:buChar char="u"/>
        <a:defRPr sz="2400" kern="1200">
          <a:solidFill>
            <a:schemeClr val="tx1"/>
          </a:solidFill>
          <a:latin typeface="+mn-lt"/>
          <a:ea typeface="+mn-ea"/>
          <a:cs typeface="+mn-cs"/>
        </a:defRPr>
      </a:lvl3pPr>
      <a:lvl4pPr marL="717434" indent="-366124" algn="l" defTabSz="1218786" rtl="0" eaLnBrk="1" latinLnBrk="0" hangingPunct="1">
        <a:lnSpc>
          <a:spcPct val="100000"/>
        </a:lnSpc>
        <a:spcBef>
          <a:spcPts val="0"/>
        </a:spcBef>
        <a:spcAft>
          <a:spcPts val="800"/>
        </a:spcAft>
        <a:buClr>
          <a:schemeClr val="tx2"/>
        </a:buClr>
        <a:buFont typeface="Trebuchet MS" pitchFamily="34" charset="0"/>
        <a:buChar char="–"/>
        <a:defRPr sz="2400" kern="1200">
          <a:solidFill>
            <a:schemeClr val="tx1"/>
          </a:solidFill>
          <a:latin typeface="+mn-lt"/>
          <a:ea typeface="+mn-ea"/>
          <a:cs typeface="+mn-cs"/>
        </a:defRPr>
      </a:lvl4pPr>
      <a:lvl5pPr marL="1070857" indent="-353426" algn="l" defTabSz="1218786" rtl="0" eaLnBrk="1" latinLnBrk="0" hangingPunct="1">
        <a:lnSpc>
          <a:spcPct val="100000"/>
        </a:lnSpc>
        <a:spcBef>
          <a:spcPts val="0"/>
        </a:spcBef>
        <a:spcAft>
          <a:spcPts val="800"/>
        </a:spcAft>
        <a:buClr>
          <a:schemeClr val="tx2"/>
        </a:buClr>
        <a:buFont typeface="Trebuchet MS" pitchFamily="34" charset="0"/>
        <a:buChar char="–"/>
        <a:defRPr sz="2400" kern="1200">
          <a:solidFill>
            <a:schemeClr val="tx1"/>
          </a:solidFill>
          <a:latin typeface="+mn-lt"/>
          <a:ea typeface="+mn-ea"/>
          <a:cs typeface="+mn-cs"/>
        </a:defRPr>
      </a:lvl5pPr>
      <a:lvl6pPr marL="838440" indent="-207755" algn="l" defTabSz="1218786" rtl="0" eaLnBrk="1" latinLnBrk="0" hangingPunct="1">
        <a:lnSpc>
          <a:spcPct val="110000"/>
        </a:lnSpc>
        <a:spcBef>
          <a:spcPts val="0"/>
        </a:spcBef>
        <a:spcAft>
          <a:spcPts val="701"/>
        </a:spcAft>
        <a:buFont typeface="Trebuchet MS" pitchFamily="34" charset="0"/>
        <a:buChar char="–"/>
        <a:defRPr lang="en-GB" sz="1200" kern="1200" baseline="0" dirty="0" smtClean="0">
          <a:solidFill>
            <a:schemeClr val="tx1"/>
          </a:solidFill>
          <a:latin typeface="+mn-lt"/>
          <a:ea typeface="+mn-ea"/>
          <a:cs typeface="+mn-cs"/>
        </a:defRPr>
      </a:lvl6pPr>
      <a:lvl7pPr marL="3961052"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446"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9837" indent="-304696" algn="l" defTabSz="1218786"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786" rtl="0" eaLnBrk="1" latinLnBrk="0" hangingPunct="1">
        <a:defRPr sz="2400" kern="1200">
          <a:solidFill>
            <a:schemeClr val="tx1"/>
          </a:solidFill>
          <a:latin typeface="+mn-lt"/>
          <a:ea typeface="+mn-ea"/>
          <a:cs typeface="+mn-cs"/>
        </a:defRPr>
      </a:lvl1pPr>
      <a:lvl2pPr marL="609391" algn="l" defTabSz="1218786" rtl="0" eaLnBrk="1" latinLnBrk="0" hangingPunct="1">
        <a:defRPr sz="2400" kern="1200">
          <a:solidFill>
            <a:schemeClr val="tx1"/>
          </a:solidFill>
          <a:latin typeface="+mn-lt"/>
          <a:ea typeface="+mn-ea"/>
          <a:cs typeface="+mn-cs"/>
        </a:defRPr>
      </a:lvl2pPr>
      <a:lvl3pPr marL="1218786" algn="l" defTabSz="1218786" rtl="0" eaLnBrk="1" latinLnBrk="0" hangingPunct="1">
        <a:defRPr sz="2400" kern="1200">
          <a:solidFill>
            <a:schemeClr val="tx1"/>
          </a:solidFill>
          <a:latin typeface="+mn-lt"/>
          <a:ea typeface="+mn-ea"/>
          <a:cs typeface="+mn-cs"/>
        </a:defRPr>
      </a:lvl3pPr>
      <a:lvl4pPr marL="1828178" algn="l" defTabSz="1218786" rtl="0" eaLnBrk="1" latinLnBrk="0" hangingPunct="1">
        <a:defRPr sz="2400" kern="1200">
          <a:solidFill>
            <a:schemeClr val="tx1"/>
          </a:solidFill>
          <a:latin typeface="+mn-lt"/>
          <a:ea typeface="+mn-ea"/>
          <a:cs typeface="+mn-cs"/>
        </a:defRPr>
      </a:lvl4pPr>
      <a:lvl5pPr marL="2437570" algn="l" defTabSz="1218786" rtl="0" eaLnBrk="1" latinLnBrk="0" hangingPunct="1">
        <a:defRPr sz="2400" kern="1200">
          <a:solidFill>
            <a:schemeClr val="tx1"/>
          </a:solidFill>
          <a:latin typeface="+mn-lt"/>
          <a:ea typeface="+mn-ea"/>
          <a:cs typeface="+mn-cs"/>
        </a:defRPr>
      </a:lvl5pPr>
      <a:lvl6pPr marL="3046962" algn="l" defTabSz="1218786" rtl="0" eaLnBrk="1" latinLnBrk="0" hangingPunct="1">
        <a:defRPr sz="2400" kern="1200">
          <a:solidFill>
            <a:schemeClr val="tx1"/>
          </a:solidFill>
          <a:latin typeface="+mn-lt"/>
          <a:ea typeface="+mn-ea"/>
          <a:cs typeface="+mn-cs"/>
        </a:defRPr>
      </a:lvl6pPr>
      <a:lvl7pPr marL="3656355" algn="l" defTabSz="1218786" rtl="0" eaLnBrk="1" latinLnBrk="0" hangingPunct="1">
        <a:defRPr sz="2400" kern="1200">
          <a:solidFill>
            <a:schemeClr val="tx1"/>
          </a:solidFill>
          <a:latin typeface="+mn-lt"/>
          <a:ea typeface="+mn-ea"/>
          <a:cs typeface="+mn-cs"/>
        </a:defRPr>
      </a:lvl7pPr>
      <a:lvl8pPr marL="4265748" algn="l" defTabSz="1218786" rtl="0" eaLnBrk="1" latinLnBrk="0" hangingPunct="1">
        <a:defRPr sz="2400" kern="1200">
          <a:solidFill>
            <a:schemeClr val="tx1"/>
          </a:solidFill>
          <a:latin typeface="+mn-lt"/>
          <a:ea typeface="+mn-ea"/>
          <a:cs typeface="+mn-cs"/>
        </a:defRPr>
      </a:lvl8pPr>
      <a:lvl9pPr marL="4875141" algn="l" defTabSz="1218786"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p15:clr>
            <a:srgbClr val="F26B43"/>
          </p15:clr>
        </p15:guide>
        <p15:guide id="2" pos="257">
          <p15:clr>
            <a:srgbClr val="F26B43"/>
          </p15:clr>
        </p15:guide>
        <p15:guide id="3" pos="7401">
          <p15:clr>
            <a:srgbClr val="F26B43"/>
          </p15:clr>
        </p15:guide>
        <p15:guide id="4" pos="3795">
          <p15:clr>
            <a:srgbClr val="F26B43"/>
          </p15:clr>
        </p15:guide>
        <p15:guide id="5" pos="3863">
          <p15:clr>
            <a:srgbClr val="F26B43"/>
          </p15:clr>
        </p15:guide>
        <p15:guide id="6" orient="horz" pos="2364">
          <p15:clr>
            <a:srgbClr val="F26B43"/>
          </p15:clr>
        </p15:guide>
        <p15:guide id="7" orient="horz" pos="3748">
          <p15:clr>
            <a:srgbClr val="F26B43"/>
          </p15:clr>
        </p15:guide>
        <p15:guide id="8" orient="horz" pos="243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solidFill>
                  <a:prstClr val="black">
                    <a:tint val="75000"/>
                  </a:prstClr>
                </a:solidFill>
              </a:rPr>
              <a:t>‹N°›</a:t>
            </a: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Tree>
    <p:extLst>
      <p:ext uri="{BB962C8B-B14F-4D97-AF65-F5344CB8AC3E}">
        <p14:creationId xmlns:p14="http://schemas.microsoft.com/office/powerpoint/2010/main" val="230029922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6.xml"/><Relationship Id="rId5" Type="http://schemas.openxmlformats.org/officeDocument/2006/relationships/image" Target="../media/image44.sv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68.jpeg"/></Relationships>
</file>

<file path=ppt/slides/_rels/slide12.xml.rels><?xml version="1.0" encoding="UTF-8" standalone="yes"?>
<Relationships xmlns="http://schemas.openxmlformats.org/package/2006/relationships"><Relationship Id="rId8" Type="http://schemas.openxmlformats.org/officeDocument/2006/relationships/image" Target="../media/image74.jpeg"/><Relationship Id="rId13" Type="http://schemas.openxmlformats.org/officeDocument/2006/relationships/image" Target="../media/image44.svg"/><Relationship Id="rId3" Type="http://schemas.openxmlformats.org/officeDocument/2006/relationships/image" Target="../media/image69.png"/><Relationship Id="rId7" Type="http://schemas.openxmlformats.org/officeDocument/2006/relationships/image" Target="../media/image73.jpeg"/><Relationship Id="rId12" Type="http://schemas.openxmlformats.org/officeDocument/2006/relationships/image" Target="../media/image43.png"/><Relationship Id="rId2" Type="http://schemas.openxmlformats.org/officeDocument/2006/relationships/hyperlink" Target="https://www.choosingwisely.org/" TargetMode="External"/><Relationship Id="rId1" Type="http://schemas.openxmlformats.org/officeDocument/2006/relationships/slideLayout" Target="../slideLayouts/slideLayout6.xml"/><Relationship Id="rId6" Type="http://schemas.openxmlformats.org/officeDocument/2006/relationships/image" Target="../media/image72.jpe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1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80.jpeg"/></Relationships>
</file>

<file path=ppt/slides/_rels/slide14.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jpeg"/><Relationship Id="rId1" Type="http://schemas.openxmlformats.org/officeDocument/2006/relationships/slideLayout" Target="../slideLayouts/slideLayout6.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 Id="rId9" Type="http://schemas.openxmlformats.org/officeDocument/2006/relationships/image" Target="../media/image1.emf"/></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s>
</file>

<file path=ppt/slides/_rels/slide5.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svg"/><Relationship Id="rId7" Type="http://schemas.openxmlformats.org/officeDocument/2006/relationships/image" Target="../media/image52.svg"/><Relationship Id="rId12" Type="http://schemas.openxmlformats.org/officeDocument/2006/relationships/image" Target="../media/image44.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43.png"/><Relationship Id="rId5" Type="http://schemas.openxmlformats.org/officeDocument/2006/relationships/image" Target="../media/image5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s>
</file>

<file path=ppt/slides/_rels/slide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45.svg"/><Relationship Id="rId3" Type="http://schemas.openxmlformats.org/officeDocument/2006/relationships/image" Target="../media/image56.svg"/><Relationship Id="rId7" Type="http://schemas.openxmlformats.org/officeDocument/2006/relationships/image" Target="../media/image60.svg"/><Relationship Id="rId12"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58.sv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svg"/></Relationships>
</file>

<file path=ppt/slides/_rels/slide9.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descr="fond_diapo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ZoneTexte 11"/>
          <p:cNvSpPr txBox="1"/>
          <p:nvPr/>
        </p:nvSpPr>
        <p:spPr>
          <a:xfrm>
            <a:off x="-1912245" y="645053"/>
            <a:ext cx="184731" cy="461665"/>
          </a:xfrm>
          <a:prstGeom prst="rect">
            <a:avLst/>
          </a:prstGeom>
          <a:noFill/>
        </p:spPr>
        <p:txBody>
          <a:bodyPr wrap="none" rtlCol="0">
            <a:spAutoFit/>
          </a:bodyPr>
          <a:lstStyle/>
          <a:p>
            <a:endParaRPr lang="fr-FR" sz="2400" dirty="0"/>
          </a:p>
        </p:txBody>
      </p:sp>
      <p:sp>
        <p:nvSpPr>
          <p:cNvPr id="13" name="Zone de texte 1"/>
          <p:cNvSpPr txBox="1"/>
          <p:nvPr/>
        </p:nvSpPr>
        <p:spPr>
          <a:xfrm>
            <a:off x="1783644" y="3699576"/>
            <a:ext cx="8912419" cy="790232"/>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121920" tIns="60960" rIns="121920" bIns="60960" numCol="1" spcCol="0" rtlCol="0" fromWordArt="0" anchor="t" anchorCtr="0" forceAA="0" compatLnSpc="1">
            <a:prstTxWarp prst="textNoShape">
              <a:avLst/>
            </a:prstTxWarp>
            <a:noAutofit/>
          </a:bodyPr>
          <a:lstStyle/>
          <a:p>
            <a:pPr algn="ctr"/>
            <a:r>
              <a:rPr lang="fr-FR" sz="7200" baseline="30000" dirty="0">
                <a:solidFill>
                  <a:schemeClr val="bg1"/>
                </a:solidFill>
                <a:latin typeface="Helvetica"/>
                <a:cs typeface="Helvetica"/>
              </a:rPr>
              <a:t>BIENVENUE</a:t>
            </a:r>
            <a:endParaRPr lang="fr-FR" sz="7200" dirty="0">
              <a:solidFill>
                <a:schemeClr val="bg1"/>
              </a:solidFill>
              <a:latin typeface="Helvetica"/>
              <a:ea typeface="ＭＳ 明朝"/>
              <a:cs typeface="Helvetica"/>
            </a:endParaRPr>
          </a:p>
        </p:txBody>
      </p:sp>
      <p:cxnSp>
        <p:nvCxnSpPr>
          <p:cNvPr id="5" name="Connecteur droit 4"/>
          <p:cNvCxnSpPr/>
          <p:nvPr/>
        </p:nvCxnSpPr>
        <p:spPr>
          <a:xfrm>
            <a:off x="4241720" y="4658431"/>
            <a:ext cx="3996267" cy="0"/>
          </a:xfrm>
          <a:prstGeom prst="line">
            <a:avLst/>
          </a:prstGeom>
          <a:ln w="635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0" name="Zone de texte 1"/>
          <p:cNvSpPr txBox="1"/>
          <p:nvPr/>
        </p:nvSpPr>
        <p:spPr>
          <a:xfrm>
            <a:off x="4090673" y="4725784"/>
            <a:ext cx="4298364" cy="790232"/>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121920" tIns="60960" rIns="121920" bIns="60960" numCol="1" spcCol="0" rtlCol="0" fromWordArt="0" anchor="t" anchorCtr="0" forceAA="0" compatLnSpc="1">
            <a:prstTxWarp prst="textNoShape">
              <a:avLst/>
            </a:prstTxWarp>
            <a:noAutofit/>
          </a:bodyPr>
          <a:lstStyle/>
          <a:p>
            <a:pPr algn="ctr"/>
            <a:r>
              <a:rPr lang="fr-FR" sz="2400" dirty="0">
                <a:solidFill>
                  <a:schemeClr val="bg1"/>
                </a:solidFill>
                <a:latin typeface="Arial"/>
                <a:cs typeface="Arial"/>
              </a:rPr>
              <a:t>PARIS  -  1</a:t>
            </a:r>
            <a:r>
              <a:rPr lang="fr-FR" sz="2400" baseline="30000" dirty="0">
                <a:solidFill>
                  <a:schemeClr val="bg1"/>
                </a:solidFill>
                <a:latin typeface="Arial"/>
                <a:cs typeface="Arial"/>
              </a:rPr>
              <a:t>er</a:t>
            </a:r>
            <a:r>
              <a:rPr lang="fr-FR" sz="2400" dirty="0">
                <a:solidFill>
                  <a:schemeClr val="bg1"/>
                </a:solidFill>
                <a:latin typeface="Arial"/>
                <a:cs typeface="Arial"/>
              </a:rPr>
              <a:t> octobre 2024</a:t>
            </a:r>
          </a:p>
        </p:txBody>
      </p:sp>
      <p:pic>
        <p:nvPicPr>
          <p:cNvPr id="6" name="Image 5" descr="logo_rencontres_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291" y="1019969"/>
            <a:ext cx="3766787" cy="1456491"/>
          </a:xfrm>
          <a:prstGeom prst="rect">
            <a:avLst/>
          </a:prstGeom>
        </p:spPr>
      </p:pic>
      <p:pic>
        <p:nvPicPr>
          <p:cNvPr id="16" name="Image 15" descr="logo_G5_22_base_3_blan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9804" y="844116"/>
            <a:ext cx="2949264" cy="1556144"/>
          </a:xfrm>
          <a:prstGeom prst="rect">
            <a:avLst/>
          </a:prstGeom>
        </p:spPr>
      </p:pic>
    </p:spTree>
    <p:extLst>
      <p:ext uri="{BB962C8B-B14F-4D97-AF65-F5344CB8AC3E}">
        <p14:creationId xmlns:p14="http://schemas.microsoft.com/office/powerpoint/2010/main" val="1733090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2">
            <a:extLst>
              <a:ext uri="{FF2B5EF4-FFF2-40B4-BE49-F238E27FC236}">
                <a16:creationId xmlns:a16="http://schemas.microsoft.com/office/drawing/2014/main" id="{CBC8DE2D-D80D-D46B-EE59-46C998E1A00C}"/>
              </a:ext>
            </a:extLst>
          </p:cNvPr>
          <p:cNvGrpSpPr/>
          <p:nvPr/>
        </p:nvGrpSpPr>
        <p:grpSpPr>
          <a:xfrm>
            <a:off x="1707199" y="1880593"/>
            <a:ext cx="6304169" cy="2722641"/>
            <a:chOff x="0" y="0"/>
            <a:chExt cx="1193624" cy="680398"/>
          </a:xfrm>
        </p:grpSpPr>
        <p:sp>
          <p:nvSpPr>
            <p:cNvPr id="18" name="Freeform 3">
              <a:extLst>
                <a:ext uri="{FF2B5EF4-FFF2-40B4-BE49-F238E27FC236}">
                  <a16:creationId xmlns:a16="http://schemas.microsoft.com/office/drawing/2014/main" id="{B8679F0F-7C04-81D5-E736-125B2141B9C3}"/>
                </a:ext>
              </a:extLst>
            </p:cNvPr>
            <p:cNvSpPr/>
            <p:nvPr/>
          </p:nvSpPr>
          <p:spPr>
            <a:xfrm>
              <a:off x="0" y="0"/>
              <a:ext cx="1193624" cy="680398"/>
            </a:xfrm>
            <a:custGeom>
              <a:avLst/>
              <a:gdLst/>
              <a:ahLst/>
              <a:cxnLst/>
              <a:rect l="l" t="t" r="r" b="b"/>
              <a:pathLst>
                <a:path w="1193624" h="680398">
                  <a:moveTo>
                    <a:pt x="0" y="0"/>
                  </a:moveTo>
                  <a:lnTo>
                    <a:pt x="1193624" y="0"/>
                  </a:lnTo>
                  <a:lnTo>
                    <a:pt x="1193624" y="680398"/>
                  </a:lnTo>
                  <a:lnTo>
                    <a:pt x="0" y="680398"/>
                  </a:lnTo>
                  <a:close/>
                </a:path>
              </a:pathLst>
            </a:custGeom>
            <a:solidFill>
              <a:srgbClr val="F2F4F5"/>
            </a:solidFill>
            <a:ln w="12700">
              <a:noFill/>
            </a:ln>
          </p:spPr>
          <p:txBody>
            <a:bodyPr/>
            <a:lstStyle/>
            <a:p>
              <a:endParaRPr lang="fr-FR" sz="1200"/>
            </a:p>
          </p:txBody>
        </p:sp>
      </p:grpSp>
      <p:grpSp>
        <p:nvGrpSpPr>
          <p:cNvPr id="15" name="Group 2">
            <a:extLst>
              <a:ext uri="{FF2B5EF4-FFF2-40B4-BE49-F238E27FC236}">
                <a16:creationId xmlns:a16="http://schemas.microsoft.com/office/drawing/2014/main" id="{98A1D779-D2CA-8018-9E3C-0C5A5D5A5AF2}"/>
              </a:ext>
            </a:extLst>
          </p:cNvPr>
          <p:cNvGrpSpPr/>
          <p:nvPr/>
        </p:nvGrpSpPr>
        <p:grpSpPr>
          <a:xfrm>
            <a:off x="1733207" y="4712575"/>
            <a:ext cx="6278162" cy="1508169"/>
            <a:chOff x="0" y="0"/>
            <a:chExt cx="1193624" cy="680398"/>
          </a:xfrm>
        </p:grpSpPr>
        <p:sp>
          <p:nvSpPr>
            <p:cNvPr id="16" name="Freeform 3">
              <a:extLst>
                <a:ext uri="{FF2B5EF4-FFF2-40B4-BE49-F238E27FC236}">
                  <a16:creationId xmlns:a16="http://schemas.microsoft.com/office/drawing/2014/main" id="{CF5979AF-665D-2F2B-BF3D-2FF60C66948F}"/>
                </a:ext>
              </a:extLst>
            </p:cNvPr>
            <p:cNvSpPr/>
            <p:nvPr/>
          </p:nvSpPr>
          <p:spPr>
            <a:xfrm>
              <a:off x="0" y="0"/>
              <a:ext cx="1193624" cy="680398"/>
            </a:xfrm>
            <a:custGeom>
              <a:avLst/>
              <a:gdLst/>
              <a:ahLst/>
              <a:cxnLst/>
              <a:rect l="l" t="t" r="r" b="b"/>
              <a:pathLst>
                <a:path w="1193624" h="680398">
                  <a:moveTo>
                    <a:pt x="0" y="0"/>
                  </a:moveTo>
                  <a:lnTo>
                    <a:pt x="1193624" y="0"/>
                  </a:lnTo>
                  <a:lnTo>
                    <a:pt x="1193624" y="680398"/>
                  </a:lnTo>
                  <a:lnTo>
                    <a:pt x="0" y="680398"/>
                  </a:lnTo>
                  <a:close/>
                </a:path>
              </a:pathLst>
            </a:custGeom>
            <a:solidFill>
              <a:srgbClr val="F2F4F5"/>
            </a:solidFill>
            <a:ln w="12700">
              <a:noFill/>
            </a:ln>
          </p:spPr>
          <p:txBody>
            <a:bodyPr/>
            <a:lstStyle/>
            <a:p>
              <a:endParaRPr lang="fr-FR" sz="1200"/>
            </a:p>
          </p:txBody>
        </p:sp>
      </p:grpSp>
      <p:pic>
        <p:nvPicPr>
          <p:cNvPr id="3" name="Picture 3"/>
          <p:cNvPicPr>
            <a:picLocks noChangeAspect="1"/>
          </p:cNvPicPr>
          <p:nvPr/>
        </p:nvPicPr>
        <p:blipFill>
          <a:blip r:embed="rId2"/>
          <a:stretch>
            <a:fillRect/>
          </a:stretch>
        </p:blipFill>
        <p:spPr>
          <a:xfrm>
            <a:off x="1808114" y="3276138"/>
            <a:ext cx="1624757" cy="947775"/>
          </a:xfrm>
          <a:prstGeom prst="rect">
            <a:avLst/>
          </a:prstGeom>
        </p:spPr>
      </p:pic>
      <p:grpSp>
        <p:nvGrpSpPr>
          <p:cNvPr id="4" name="Group 4"/>
          <p:cNvGrpSpPr/>
          <p:nvPr/>
        </p:nvGrpSpPr>
        <p:grpSpPr>
          <a:xfrm>
            <a:off x="9837958" y="705298"/>
            <a:ext cx="1684557" cy="5466902"/>
            <a:chOff x="0" y="0"/>
            <a:chExt cx="391473" cy="1270449"/>
          </a:xfrm>
        </p:grpSpPr>
        <p:sp>
          <p:nvSpPr>
            <p:cNvPr id="5" name="Freeform 5"/>
            <p:cNvSpPr/>
            <p:nvPr/>
          </p:nvSpPr>
          <p:spPr>
            <a:xfrm>
              <a:off x="0" y="0"/>
              <a:ext cx="391473" cy="1270449"/>
            </a:xfrm>
            <a:custGeom>
              <a:avLst/>
              <a:gdLst/>
              <a:ahLst/>
              <a:cxnLst/>
              <a:rect l="l" t="t" r="r" b="b"/>
              <a:pathLst>
                <a:path w="391473" h="1270449">
                  <a:moveTo>
                    <a:pt x="0" y="0"/>
                  </a:moveTo>
                  <a:lnTo>
                    <a:pt x="391473" y="0"/>
                  </a:lnTo>
                  <a:lnTo>
                    <a:pt x="391473" y="1270449"/>
                  </a:lnTo>
                  <a:lnTo>
                    <a:pt x="0" y="1270449"/>
                  </a:lnTo>
                  <a:close/>
                </a:path>
              </a:pathLst>
            </a:custGeom>
            <a:blipFill>
              <a:blip r:embed="rId3"/>
              <a:stretch>
                <a:fillRect l="-193094" r="-193094"/>
              </a:stretch>
            </a:blipFill>
          </p:spPr>
          <p:txBody>
            <a:bodyPr/>
            <a:lstStyle/>
            <a:p>
              <a:endParaRPr lang="fr-FR" sz="1200"/>
            </a:p>
          </p:txBody>
        </p:sp>
      </p:grpSp>
      <p:sp>
        <p:nvSpPr>
          <p:cNvPr id="7" name="TextBox 7"/>
          <p:cNvSpPr txBox="1"/>
          <p:nvPr/>
        </p:nvSpPr>
        <p:spPr>
          <a:xfrm>
            <a:off x="3533787" y="2097741"/>
            <a:ext cx="5577479" cy="243656"/>
          </a:xfrm>
          <a:prstGeom prst="rect">
            <a:avLst/>
          </a:prstGeom>
        </p:spPr>
        <p:txBody>
          <a:bodyPr lIns="0" tIns="0" rIns="0" bIns="0" rtlCol="0" anchor="t">
            <a:spAutoFit/>
          </a:bodyPr>
          <a:lstStyle/>
          <a:p>
            <a:pPr>
              <a:lnSpc>
                <a:spcPts val="1907"/>
              </a:lnSpc>
            </a:pPr>
            <a:r>
              <a:rPr lang="fr-FR" sz="1733" spc="-52" dirty="0">
                <a:solidFill>
                  <a:schemeClr val="accent6">
                    <a:lumMod val="90000"/>
                    <a:lumOff val="10000"/>
                  </a:schemeClr>
                </a:solidFill>
                <a:ea typeface="Gatwick Bold"/>
                <a:cs typeface="Gatwick Bold"/>
                <a:sym typeface="Gatwick Bold"/>
              </a:rPr>
              <a:t>10,6 milliards d’euros par an évitables </a:t>
            </a:r>
            <a:r>
              <a:rPr lang="fr-FR" sz="1733" spc="-52" baseline="30000" dirty="0">
                <a:solidFill>
                  <a:schemeClr val="accent6">
                    <a:lumMod val="90000"/>
                    <a:lumOff val="10000"/>
                  </a:schemeClr>
                </a:solidFill>
                <a:ea typeface="Gatwick Bold"/>
                <a:cs typeface="Gatwick Bold"/>
                <a:sym typeface="Gatwick Bold"/>
              </a:rPr>
              <a:t>1</a:t>
            </a:r>
          </a:p>
        </p:txBody>
      </p:sp>
      <p:sp>
        <p:nvSpPr>
          <p:cNvPr id="8" name="TextBox 8"/>
          <p:cNvSpPr txBox="1"/>
          <p:nvPr/>
        </p:nvSpPr>
        <p:spPr>
          <a:xfrm>
            <a:off x="3533788" y="2434039"/>
            <a:ext cx="4477581" cy="461665"/>
          </a:xfrm>
          <a:prstGeom prst="rect">
            <a:avLst/>
          </a:prstGeom>
        </p:spPr>
        <p:txBody>
          <a:bodyPr wrap="square" lIns="0" tIns="0" rIns="0" bIns="0" rtlCol="0" anchor="t">
            <a:spAutoFit/>
          </a:bodyPr>
          <a:lstStyle/>
          <a:p>
            <a:pPr marL="215914" lvl="1" indent="-107957">
              <a:lnSpc>
                <a:spcPts val="1200"/>
              </a:lnSpc>
              <a:buFont typeface="Arial"/>
              <a:buChar char="•"/>
            </a:pPr>
            <a:r>
              <a:rPr lang="fr-FR" sz="1200" dirty="0">
                <a:solidFill>
                  <a:srgbClr val="0F271F"/>
                </a:solidFill>
                <a:ea typeface="Gatwick"/>
                <a:cs typeface="Gatwick"/>
                <a:sym typeface="Gatwick"/>
              </a:rPr>
              <a:t>En moyenne, 1240 € par individu concerné </a:t>
            </a:r>
          </a:p>
          <a:p>
            <a:pPr marL="215914" lvl="1" indent="-107957">
              <a:lnSpc>
                <a:spcPts val="1200"/>
              </a:lnSpc>
              <a:buFont typeface="Arial"/>
              <a:buChar char="•"/>
            </a:pPr>
            <a:r>
              <a:rPr lang="fr-FR" sz="1200" dirty="0">
                <a:solidFill>
                  <a:srgbClr val="0F271F"/>
                </a:solidFill>
                <a:ea typeface="Gatwick"/>
                <a:cs typeface="Gatwick"/>
                <a:sym typeface="Gatwick"/>
              </a:rPr>
              <a:t>98% des coûts liés aux complications</a:t>
            </a:r>
          </a:p>
          <a:p>
            <a:pPr marL="215914" lvl="1" indent="-107957">
              <a:lnSpc>
                <a:spcPts val="1200"/>
              </a:lnSpc>
              <a:buFont typeface="Arial"/>
              <a:buChar char="•"/>
            </a:pPr>
            <a:r>
              <a:rPr lang="fr-FR" sz="1200" dirty="0">
                <a:solidFill>
                  <a:srgbClr val="0F271F"/>
                </a:solidFill>
                <a:ea typeface="Gatwick"/>
                <a:cs typeface="Gatwick"/>
                <a:sym typeface="Gatwick"/>
              </a:rPr>
              <a:t>2% liés au traitement de l’obésité incluant la chirurgie bariatrique</a:t>
            </a:r>
          </a:p>
        </p:txBody>
      </p:sp>
      <p:sp>
        <p:nvSpPr>
          <p:cNvPr id="9" name="TextBox 9"/>
          <p:cNvSpPr txBox="1"/>
          <p:nvPr/>
        </p:nvSpPr>
        <p:spPr>
          <a:xfrm>
            <a:off x="3533787" y="3344244"/>
            <a:ext cx="5577479" cy="243656"/>
          </a:xfrm>
          <a:prstGeom prst="rect">
            <a:avLst/>
          </a:prstGeom>
        </p:spPr>
        <p:txBody>
          <a:bodyPr lIns="0" tIns="0" rIns="0" bIns="0" rtlCol="0" anchor="t">
            <a:spAutoFit/>
          </a:bodyPr>
          <a:lstStyle/>
          <a:p>
            <a:pPr>
              <a:lnSpc>
                <a:spcPts val="1907"/>
              </a:lnSpc>
            </a:pPr>
            <a:r>
              <a:rPr lang="fr-FR" sz="1733" spc="-52">
                <a:solidFill>
                  <a:schemeClr val="accent6">
                    <a:lumMod val="90000"/>
                    <a:lumOff val="10000"/>
                  </a:schemeClr>
                </a:solidFill>
                <a:ea typeface="Gatwick Bold"/>
                <a:cs typeface="Gatwick Bold"/>
                <a:sym typeface="Gatwick Bold"/>
              </a:rPr>
              <a:t>Un coût réparti entre payeurs</a:t>
            </a:r>
          </a:p>
        </p:txBody>
      </p:sp>
      <p:sp>
        <p:nvSpPr>
          <p:cNvPr id="10" name="TextBox 10"/>
          <p:cNvSpPr txBox="1"/>
          <p:nvPr/>
        </p:nvSpPr>
        <p:spPr>
          <a:xfrm>
            <a:off x="3533789" y="3759957"/>
            <a:ext cx="4477580" cy="615553"/>
          </a:xfrm>
          <a:prstGeom prst="rect">
            <a:avLst/>
          </a:prstGeom>
        </p:spPr>
        <p:txBody>
          <a:bodyPr wrap="square" lIns="0" tIns="0" rIns="0" bIns="0" rtlCol="0" anchor="t">
            <a:spAutoFit/>
          </a:bodyPr>
          <a:lstStyle/>
          <a:p>
            <a:pPr marL="215914" lvl="1" indent="-107957">
              <a:lnSpc>
                <a:spcPts val="1200"/>
              </a:lnSpc>
              <a:buFont typeface="Arial"/>
              <a:buChar char="•"/>
            </a:pPr>
            <a:r>
              <a:rPr lang="fr-FR" sz="1200" dirty="0">
                <a:solidFill>
                  <a:srgbClr val="0F271F"/>
                </a:solidFill>
                <a:ea typeface="Gatwick"/>
                <a:cs typeface="Gatwick"/>
                <a:sym typeface="Gatwick"/>
              </a:rPr>
              <a:t>78% de ce coût évitable est supporté par l’Assurance Maladie</a:t>
            </a:r>
          </a:p>
          <a:p>
            <a:pPr marL="215914" lvl="1" indent="-107957">
              <a:lnSpc>
                <a:spcPts val="1200"/>
              </a:lnSpc>
              <a:buFont typeface="Arial"/>
              <a:buChar char="•"/>
            </a:pPr>
            <a:r>
              <a:rPr lang="fr-FR" sz="1200" dirty="0">
                <a:solidFill>
                  <a:srgbClr val="0F271F"/>
                </a:solidFill>
                <a:ea typeface="Gatwick"/>
                <a:cs typeface="Gatwick"/>
                <a:sym typeface="Gatwick"/>
              </a:rPr>
              <a:t>13% par les Organismes de Complémentaires Santé </a:t>
            </a:r>
          </a:p>
          <a:p>
            <a:pPr marL="215914" lvl="1" indent="-107957">
              <a:lnSpc>
                <a:spcPts val="1200"/>
              </a:lnSpc>
              <a:buFont typeface="Arial"/>
              <a:buChar char="•"/>
            </a:pPr>
            <a:r>
              <a:rPr lang="fr-FR" sz="1200" dirty="0">
                <a:solidFill>
                  <a:srgbClr val="0F271F"/>
                </a:solidFill>
                <a:ea typeface="Gatwick"/>
                <a:cs typeface="Gatwick"/>
                <a:sym typeface="Gatwick"/>
              </a:rPr>
              <a:t>9% par les entreprises</a:t>
            </a:r>
          </a:p>
          <a:p>
            <a:pPr marL="215914" lvl="1" indent="-107957">
              <a:lnSpc>
                <a:spcPts val="1200"/>
              </a:lnSpc>
              <a:buFont typeface="Arial"/>
              <a:buChar char="•"/>
            </a:pPr>
            <a:r>
              <a:rPr lang="fr-FR" sz="1200" dirty="0">
                <a:solidFill>
                  <a:srgbClr val="0F271F"/>
                </a:solidFill>
                <a:ea typeface="Gatwick"/>
                <a:cs typeface="Gatwick"/>
                <a:sym typeface="Gatwick"/>
              </a:rPr>
              <a:t>Et certainement un reste à charge pour les patients non évalués</a:t>
            </a:r>
          </a:p>
        </p:txBody>
      </p:sp>
      <p:sp>
        <p:nvSpPr>
          <p:cNvPr id="11" name="TextBox 11"/>
          <p:cNvSpPr txBox="1"/>
          <p:nvPr/>
        </p:nvSpPr>
        <p:spPr>
          <a:xfrm>
            <a:off x="1908309" y="5016568"/>
            <a:ext cx="6007952" cy="900183"/>
          </a:xfrm>
          <a:prstGeom prst="rect">
            <a:avLst/>
          </a:prstGeom>
        </p:spPr>
        <p:txBody>
          <a:bodyPr wrap="square" lIns="0" tIns="0" rIns="0" bIns="0" rtlCol="0" anchor="t">
            <a:spAutoFit/>
          </a:bodyPr>
          <a:lstStyle/>
          <a:p>
            <a:pPr>
              <a:lnSpc>
                <a:spcPts val="1360"/>
              </a:lnSpc>
            </a:pPr>
            <a:r>
              <a:rPr lang="fr-FR" sz="1400" dirty="0">
                <a:solidFill>
                  <a:srgbClr val="0D7578"/>
                </a:solidFill>
                <a:ea typeface="Gatwick"/>
                <a:cs typeface="Gatwick"/>
                <a:sym typeface="Gatwick"/>
              </a:rPr>
              <a:t>Une approche holistique doit être conduite, au-delà du secteur de la santé, par un décloisonnement interministériel, sur des enjeux de santé publique et économique identifiés comme prioritaires. </a:t>
            </a:r>
            <a:r>
              <a:rPr lang="fr-FR" sz="1400" b="1" dirty="0">
                <a:solidFill>
                  <a:srgbClr val="0D7578"/>
                </a:solidFill>
                <a:ea typeface="Gatwick"/>
                <a:cs typeface="Gatwick"/>
                <a:sym typeface="Gatwick"/>
              </a:rPr>
              <a:t>Appréhender la santé par le périmètre des habitudes de vie et des facteurs de risque amènerait à générer des économies pour le système de santé. </a:t>
            </a:r>
          </a:p>
        </p:txBody>
      </p:sp>
      <p:sp>
        <p:nvSpPr>
          <p:cNvPr id="12" name="TextBox 12"/>
          <p:cNvSpPr txBox="1"/>
          <p:nvPr/>
        </p:nvSpPr>
        <p:spPr>
          <a:xfrm>
            <a:off x="1995770" y="2152730"/>
            <a:ext cx="1212799" cy="520912"/>
          </a:xfrm>
          <a:prstGeom prst="rect">
            <a:avLst/>
          </a:prstGeom>
          <a:solidFill>
            <a:schemeClr val="accent1">
              <a:lumMod val="20000"/>
              <a:lumOff val="80000"/>
            </a:schemeClr>
          </a:solidFill>
        </p:spPr>
        <p:txBody>
          <a:bodyPr wrap="square" lIns="0" tIns="0" rIns="0" bIns="0" rtlCol="0" anchor="t">
            <a:spAutoFit/>
          </a:bodyPr>
          <a:lstStyle/>
          <a:p>
            <a:pPr algn="ctr">
              <a:lnSpc>
                <a:spcPts val="2053"/>
              </a:lnSpc>
            </a:pPr>
            <a:r>
              <a:rPr lang="en-US" sz="1466" b="1">
                <a:solidFill>
                  <a:srgbClr val="0F271F"/>
                </a:solidFill>
                <a:ea typeface="Calibri (MS) Bold"/>
                <a:cs typeface="Calibri (MS) Bold"/>
                <a:sym typeface="Calibri (MS) Bold"/>
              </a:rPr>
              <a:t>10,6 </a:t>
            </a:r>
            <a:r>
              <a:rPr lang="en-US" sz="1466" b="1" err="1">
                <a:solidFill>
                  <a:srgbClr val="0F271F"/>
                </a:solidFill>
                <a:ea typeface="Calibri (MS) Bold"/>
                <a:cs typeface="Calibri (MS) Bold"/>
                <a:sym typeface="Calibri (MS) Bold"/>
              </a:rPr>
              <a:t>Mds</a:t>
            </a:r>
            <a:r>
              <a:rPr lang="en-US" sz="1466" b="1">
                <a:solidFill>
                  <a:srgbClr val="0F271F"/>
                </a:solidFill>
                <a:ea typeface="Calibri (MS) Bold"/>
                <a:cs typeface="Calibri (MS) Bold"/>
                <a:sym typeface="Calibri (MS) Bold"/>
              </a:rPr>
              <a:t> </a:t>
            </a:r>
          </a:p>
          <a:p>
            <a:pPr algn="ctr">
              <a:lnSpc>
                <a:spcPts val="2053"/>
              </a:lnSpc>
            </a:pPr>
            <a:r>
              <a:rPr lang="en-US" sz="1466" b="1">
                <a:solidFill>
                  <a:srgbClr val="0F271F"/>
                </a:solidFill>
                <a:ea typeface="Calibri (MS) Bold"/>
                <a:cs typeface="Calibri (MS) Bold"/>
                <a:sym typeface="Calibri (MS) Bold"/>
              </a:rPr>
              <a:t>€/an/patient</a:t>
            </a:r>
          </a:p>
        </p:txBody>
      </p:sp>
      <p:sp>
        <p:nvSpPr>
          <p:cNvPr id="13" name="TextBox 13"/>
          <p:cNvSpPr txBox="1"/>
          <p:nvPr/>
        </p:nvSpPr>
        <p:spPr>
          <a:xfrm>
            <a:off x="1733207" y="6330085"/>
            <a:ext cx="5418187" cy="78035"/>
          </a:xfrm>
          <a:prstGeom prst="rect">
            <a:avLst/>
          </a:prstGeom>
        </p:spPr>
        <p:txBody>
          <a:bodyPr wrap="square" lIns="0" tIns="0" rIns="0" bIns="0" rtlCol="0" anchor="t">
            <a:spAutoFit/>
          </a:bodyPr>
          <a:lstStyle/>
          <a:p>
            <a:pPr>
              <a:lnSpc>
                <a:spcPts val="587"/>
              </a:lnSpc>
              <a:spcBef>
                <a:spcPct val="0"/>
              </a:spcBef>
            </a:pPr>
            <a:r>
              <a:rPr lang="en-US" sz="600" spc="-19">
                <a:solidFill>
                  <a:srgbClr val="000000"/>
                </a:solidFill>
                <a:ea typeface="Perandory"/>
                <a:cs typeface="Perandory"/>
                <a:sym typeface="Perandory"/>
              </a:rPr>
              <a:t>1. ASTERES – Mars 2022- </a:t>
            </a:r>
            <a:r>
              <a:rPr lang="en-US" sz="600" spc="-19" err="1">
                <a:solidFill>
                  <a:srgbClr val="000000"/>
                </a:solidFill>
                <a:ea typeface="Perandory"/>
                <a:cs typeface="Perandory"/>
                <a:sym typeface="Perandory"/>
              </a:rPr>
              <a:t>L’obésité</a:t>
            </a:r>
            <a:r>
              <a:rPr lang="en-US" sz="600" spc="-19">
                <a:solidFill>
                  <a:srgbClr val="000000"/>
                </a:solidFill>
                <a:ea typeface="Perandory"/>
                <a:cs typeface="Perandory"/>
                <a:sym typeface="Perandory"/>
              </a:rPr>
              <a:t> </a:t>
            </a:r>
            <a:r>
              <a:rPr lang="en-US" sz="600" spc="-19" err="1">
                <a:solidFill>
                  <a:srgbClr val="000000"/>
                </a:solidFill>
                <a:ea typeface="Perandory"/>
                <a:cs typeface="Perandory"/>
                <a:sym typeface="Perandory"/>
              </a:rPr>
              <a:t>en</a:t>
            </a:r>
            <a:r>
              <a:rPr lang="en-US" sz="600" spc="-19">
                <a:solidFill>
                  <a:srgbClr val="000000"/>
                </a:solidFill>
                <a:ea typeface="Perandory"/>
                <a:cs typeface="Perandory"/>
                <a:sym typeface="Perandory"/>
              </a:rPr>
              <a:t> France : un </a:t>
            </a:r>
            <a:r>
              <a:rPr lang="en-US" sz="600" spc="-19" err="1">
                <a:solidFill>
                  <a:srgbClr val="000000"/>
                </a:solidFill>
                <a:ea typeface="Perandory"/>
                <a:cs typeface="Perandory"/>
                <a:sym typeface="Perandory"/>
              </a:rPr>
              <a:t>coût</a:t>
            </a:r>
            <a:r>
              <a:rPr lang="en-US" sz="600" spc="-19">
                <a:solidFill>
                  <a:srgbClr val="000000"/>
                </a:solidFill>
                <a:ea typeface="Perandory"/>
                <a:cs typeface="Perandory"/>
                <a:sym typeface="Perandory"/>
              </a:rPr>
              <a:t> de 10,6 </a:t>
            </a:r>
            <a:r>
              <a:rPr lang="en-US" sz="600" spc="-19" err="1">
                <a:solidFill>
                  <a:srgbClr val="000000"/>
                </a:solidFill>
                <a:ea typeface="Perandory"/>
                <a:cs typeface="Perandory"/>
                <a:sym typeface="Perandory"/>
              </a:rPr>
              <a:t>Mds</a:t>
            </a:r>
            <a:r>
              <a:rPr lang="en-US" sz="600" spc="-19">
                <a:solidFill>
                  <a:srgbClr val="000000"/>
                </a:solidFill>
                <a:ea typeface="Perandory"/>
                <a:cs typeface="Perandory"/>
                <a:sym typeface="Perandory"/>
              </a:rPr>
              <a:t>€ par an pour la </a:t>
            </a:r>
            <a:r>
              <a:rPr lang="en-US" sz="600" spc="-19" err="1">
                <a:solidFill>
                  <a:srgbClr val="000000"/>
                </a:solidFill>
                <a:ea typeface="Perandory"/>
                <a:cs typeface="Perandory"/>
                <a:sym typeface="Perandory"/>
              </a:rPr>
              <a:t>collectivité</a:t>
            </a:r>
            <a:endParaRPr lang="en-US" sz="600" spc="-19">
              <a:solidFill>
                <a:srgbClr val="000000"/>
              </a:solidFill>
              <a:ea typeface="Perandory"/>
              <a:cs typeface="Perandory"/>
              <a:sym typeface="Perandory"/>
            </a:endParaRPr>
          </a:p>
        </p:txBody>
      </p:sp>
      <p:sp>
        <p:nvSpPr>
          <p:cNvPr id="14" name="Titre 13">
            <a:extLst>
              <a:ext uri="{FF2B5EF4-FFF2-40B4-BE49-F238E27FC236}">
                <a16:creationId xmlns:a16="http://schemas.microsoft.com/office/drawing/2014/main" id="{B490B686-0E8E-A220-D737-6640A4D5B94B}"/>
              </a:ext>
            </a:extLst>
          </p:cNvPr>
          <p:cNvSpPr>
            <a:spLocks noGrp="1"/>
          </p:cNvSpPr>
          <p:nvPr>
            <p:ph type="title"/>
          </p:nvPr>
        </p:nvSpPr>
        <p:spPr>
          <a:xfrm>
            <a:off x="1306286" y="365125"/>
            <a:ext cx="8438605" cy="1325563"/>
          </a:xfrm>
        </p:spPr>
        <p:txBody>
          <a:bodyPr>
            <a:normAutofit/>
          </a:bodyPr>
          <a:lstStyle/>
          <a:p>
            <a:r>
              <a:rPr lang="fr-FR" dirty="0"/>
              <a:t>Impact économique de l’obésité en France</a:t>
            </a:r>
          </a:p>
        </p:txBody>
      </p:sp>
      <p:sp>
        <p:nvSpPr>
          <p:cNvPr id="6" name="Espace réservé du pied de page 5">
            <a:extLst>
              <a:ext uri="{FF2B5EF4-FFF2-40B4-BE49-F238E27FC236}">
                <a16:creationId xmlns:a16="http://schemas.microsoft.com/office/drawing/2014/main" id="{A47C9A25-88E9-8A21-C665-375B1D9086B8}"/>
              </a:ext>
            </a:extLst>
          </p:cNvPr>
          <p:cNvSpPr>
            <a:spLocks noGrp="1"/>
          </p:cNvSpPr>
          <p:nvPr>
            <p:ph type="ftr" sz="quarter" idx="11"/>
          </p:nvPr>
        </p:nvSpPr>
        <p:spPr/>
        <p:txBody>
          <a:bodyPr/>
          <a:lstStyle/>
          <a:p>
            <a:r>
              <a:rPr lang="fr-FR"/>
              <a:t>Etude Efficience en santé - Août 2024</a:t>
            </a:r>
          </a:p>
        </p:txBody>
      </p:sp>
      <p:sp>
        <p:nvSpPr>
          <p:cNvPr id="19" name="Espace réservé du numéro de diapositive 18">
            <a:extLst>
              <a:ext uri="{FF2B5EF4-FFF2-40B4-BE49-F238E27FC236}">
                <a16:creationId xmlns:a16="http://schemas.microsoft.com/office/drawing/2014/main" id="{F15691AC-E1BB-5027-C5CF-5C9788046159}"/>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3028EA7-CCE8-BA44-A223-3032174B19F0}" type="slidenum">
              <a:rPr lang="fr-FR" smtClean="0"/>
              <a:pPr/>
              <a:t>11</a:t>
            </a:fld>
            <a:endParaRPr lang="fr-FR"/>
          </a:p>
        </p:txBody>
      </p:sp>
      <p:sp>
        <p:nvSpPr>
          <p:cNvPr id="2" name="Freeform 24">
            <a:extLst>
              <a:ext uri="{FF2B5EF4-FFF2-40B4-BE49-F238E27FC236}">
                <a16:creationId xmlns:a16="http://schemas.microsoft.com/office/drawing/2014/main" id="{C5AE610B-9BFD-6260-8A29-1E0E6B3336CA}"/>
              </a:ext>
            </a:extLst>
          </p:cNvPr>
          <p:cNvSpPr/>
          <p:nvPr/>
        </p:nvSpPr>
        <p:spPr>
          <a:xfrm rot="1374620">
            <a:off x="-599043" y="-910336"/>
            <a:ext cx="2600476" cy="2954749"/>
          </a:xfrm>
          <a:custGeom>
            <a:avLst/>
            <a:gdLst/>
            <a:ahLst/>
            <a:cxnLst/>
            <a:rect l="l" t="t" r="r" b="b"/>
            <a:pathLst>
              <a:path w="7616557" h="7815497">
                <a:moveTo>
                  <a:pt x="0" y="0"/>
                </a:moveTo>
                <a:lnTo>
                  <a:pt x="7616556" y="0"/>
                </a:lnTo>
                <a:lnTo>
                  <a:pt x="7616556" y="7815496"/>
                </a:lnTo>
                <a:lnTo>
                  <a:pt x="0" y="7815496"/>
                </a:lnTo>
                <a:lnTo>
                  <a:pt x="0" y="0"/>
                </a:lnTo>
                <a:close/>
              </a:path>
            </a:pathLst>
          </a:custGeom>
          <a:blipFill>
            <a:blip r:embed="rId4">
              <a:extLst>
                <a:ext uri="{96DAC541-7B7A-43D3-8B79-37D633B846F1}">
                  <asvg:svgBlip xmlns:asvg="http://schemas.microsoft.com/office/drawing/2016/SVG/main" r:embed="rId5"/>
                </a:ext>
              </a:extLst>
            </a:blip>
            <a:stretch>
              <a:fillRect l="-59676" t="-68764"/>
            </a:stretch>
          </a:blipFill>
        </p:spPr>
        <p:txBody>
          <a:bodyPr/>
          <a:lstStyle/>
          <a:p>
            <a:endParaRPr lang="fr-F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2">
            <a:extLst>
              <a:ext uri="{FF2B5EF4-FFF2-40B4-BE49-F238E27FC236}">
                <a16:creationId xmlns:a16="http://schemas.microsoft.com/office/drawing/2014/main" id="{CBC8DE2D-D80D-D46B-EE59-46C998E1A00C}"/>
              </a:ext>
            </a:extLst>
          </p:cNvPr>
          <p:cNvGrpSpPr/>
          <p:nvPr/>
        </p:nvGrpSpPr>
        <p:grpSpPr>
          <a:xfrm>
            <a:off x="1707199" y="1880593"/>
            <a:ext cx="6304169" cy="2722641"/>
            <a:chOff x="0" y="0"/>
            <a:chExt cx="1193624" cy="680398"/>
          </a:xfrm>
        </p:grpSpPr>
        <p:sp>
          <p:nvSpPr>
            <p:cNvPr id="18" name="Freeform 3">
              <a:extLst>
                <a:ext uri="{FF2B5EF4-FFF2-40B4-BE49-F238E27FC236}">
                  <a16:creationId xmlns:a16="http://schemas.microsoft.com/office/drawing/2014/main" id="{B8679F0F-7C04-81D5-E736-125B2141B9C3}"/>
                </a:ext>
              </a:extLst>
            </p:cNvPr>
            <p:cNvSpPr/>
            <p:nvPr/>
          </p:nvSpPr>
          <p:spPr>
            <a:xfrm>
              <a:off x="0" y="0"/>
              <a:ext cx="1193624" cy="680398"/>
            </a:xfrm>
            <a:custGeom>
              <a:avLst/>
              <a:gdLst/>
              <a:ahLst/>
              <a:cxnLst/>
              <a:rect l="l" t="t" r="r" b="b"/>
              <a:pathLst>
                <a:path w="1193624" h="680398">
                  <a:moveTo>
                    <a:pt x="0" y="0"/>
                  </a:moveTo>
                  <a:lnTo>
                    <a:pt x="1193624" y="0"/>
                  </a:lnTo>
                  <a:lnTo>
                    <a:pt x="1193624" y="680398"/>
                  </a:lnTo>
                  <a:lnTo>
                    <a:pt x="0" y="680398"/>
                  </a:lnTo>
                  <a:close/>
                </a:path>
              </a:pathLst>
            </a:custGeom>
            <a:solidFill>
              <a:srgbClr val="F2F4F5"/>
            </a:solidFill>
            <a:ln w="12700">
              <a:noFill/>
            </a:ln>
          </p:spPr>
          <p:txBody>
            <a:bodyPr/>
            <a:lstStyle/>
            <a:p>
              <a:endParaRPr lang="fr-FR" sz="1200"/>
            </a:p>
          </p:txBody>
        </p:sp>
      </p:grpSp>
      <p:grpSp>
        <p:nvGrpSpPr>
          <p:cNvPr id="15" name="Group 2">
            <a:extLst>
              <a:ext uri="{FF2B5EF4-FFF2-40B4-BE49-F238E27FC236}">
                <a16:creationId xmlns:a16="http://schemas.microsoft.com/office/drawing/2014/main" id="{98A1D779-D2CA-8018-9E3C-0C5A5D5A5AF2}"/>
              </a:ext>
            </a:extLst>
          </p:cNvPr>
          <p:cNvGrpSpPr/>
          <p:nvPr/>
        </p:nvGrpSpPr>
        <p:grpSpPr>
          <a:xfrm>
            <a:off x="1733207" y="4712575"/>
            <a:ext cx="6278162" cy="1508169"/>
            <a:chOff x="0" y="0"/>
            <a:chExt cx="1193624" cy="680398"/>
          </a:xfrm>
        </p:grpSpPr>
        <p:sp>
          <p:nvSpPr>
            <p:cNvPr id="16" name="Freeform 3">
              <a:extLst>
                <a:ext uri="{FF2B5EF4-FFF2-40B4-BE49-F238E27FC236}">
                  <a16:creationId xmlns:a16="http://schemas.microsoft.com/office/drawing/2014/main" id="{CF5979AF-665D-2F2B-BF3D-2FF60C66948F}"/>
                </a:ext>
              </a:extLst>
            </p:cNvPr>
            <p:cNvSpPr/>
            <p:nvPr/>
          </p:nvSpPr>
          <p:spPr>
            <a:xfrm>
              <a:off x="0" y="0"/>
              <a:ext cx="1193624" cy="680398"/>
            </a:xfrm>
            <a:custGeom>
              <a:avLst/>
              <a:gdLst/>
              <a:ahLst/>
              <a:cxnLst/>
              <a:rect l="l" t="t" r="r" b="b"/>
              <a:pathLst>
                <a:path w="1193624" h="680398">
                  <a:moveTo>
                    <a:pt x="0" y="0"/>
                  </a:moveTo>
                  <a:lnTo>
                    <a:pt x="1193624" y="0"/>
                  </a:lnTo>
                  <a:lnTo>
                    <a:pt x="1193624" y="680398"/>
                  </a:lnTo>
                  <a:lnTo>
                    <a:pt x="0" y="680398"/>
                  </a:lnTo>
                  <a:close/>
                </a:path>
              </a:pathLst>
            </a:custGeom>
            <a:solidFill>
              <a:srgbClr val="F2F4F5"/>
            </a:solidFill>
            <a:ln w="12700">
              <a:noFill/>
            </a:ln>
          </p:spPr>
          <p:txBody>
            <a:bodyPr/>
            <a:lstStyle/>
            <a:p>
              <a:endParaRPr lang="fr-FR" sz="1200"/>
            </a:p>
          </p:txBody>
        </p:sp>
      </p:grpSp>
      <p:sp>
        <p:nvSpPr>
          <p:cNvPr id="7" name="TextBox 7"/>
          <p:cNvSpPr txBox="1"/>
          <p:nvPr/>
        </p:nvSpPr>
        <p:spPr>
          <a:xfrm>
            <a:off x="3533790" y="2009369"/>
            <a:ext cx="4382472" cy="243656"/>
          </a:xfrm>
          <a:prstGeom prst="rect">
            <a:avLst/>
          </a:prstGeom>
        </p:spPr>
        <p:txBody>
          <a:bodyPr wrap="square" lIns="0" tIns="0" rIns="0" bIns="0" rtlCol="0" anchor="t">
            <a:spAutoFit/>
          </a:bodyPr>
          <a:lstStyle/>
          <a:p>
            <a:pPr>
              <a:lnSpc>
                <a:spcPts val="1907"/>
              </a:lnSpc>
            </a:pPr>
            <a:r>
              <a:rPr lang="fr-FR" sz="1733" b="1" spc="-52">
                <a:solidFill>
                  <a:schemeClr val="accent6">
                    <a:lumMod val="90000"/>
                    <a:lumOff val="10000"/>
                  </a:schemeClr>
                </a:solidFill>
                <a:ea typeface="Gatwick Bold"/>
                <a:cs typeface="Gatwick Bold"/>
                <a:sym typeface="Gatwick Bold"/>
              </a:rPr>
              <a:t>Hospitalisations évitables</a:t>
            </a:r>
            <a:endParaRPr lang="en-US" sz="1733" b="1" spc="-52" baseline="30000">
              <a:solidFill>
                <a:schemeClr val="accent6">
                  <a:lumMod val="90000"/>
                  <a:lumOff val="10000"/>
                </a:schemeClr>
              </a:solidFill>
              <a:ea typeface="Gatwick Bold"/>
              <a:cs typeface="Gatwick Bold"/>
              <a:sym typeface="Gatwick Bold"/>
            </a:endParaRPr>
          </a:p>
        </p:txBody>
      </p:sp>
      <p:sp>
        <p:nvSpPr>
          <p:cNvPr id="8" name="TextBox 8"/>
          <p:cNvSpPr txBox="1"/>
          <p:nvPr/>
        </p:nvSpPr>
        <p:spPr>
          <a:xfrm>
            <a:off x="3533790" y="2343471"/>
            <a:ext cx="4477581" cy="463845"/>
          </a:xfrm>
          <a:prstGeom prst="rect">
            <a:avLst/>
          </a:prstGeom>
        </p:spPr>
        <p:txBody>
          <a:bodyPr wrap="square" lIns="0" tIns="0" rIns="0" bIns="0" rtlCol="0" anchor="t">
            <a:spAutoFit/>
          </a:bodyPr>
          <a:lstStyle/>
          <a:p>
            <a:pPr marL="107957" lvl="1">
              <a:lnSpc>
                <a:spcPts val="1200"/>
              </a:lnSpc>
            </a:pPr>
            <a:r>
              <a:rPr lang="fr-FR" sz="1200" spc="-40">
                <a:solidFill>
                  <a:srgbClr val="0F271F"/>
                </a:solidFill>
                <a:ea typeface="Gatwick"/>
                <a:cs typeface="Gatwick"/>
                <a:sym typeface="Gatwick"/>
              </a:rPr>
              <a:t>1 sur 10 d’après l’OCDE </a:t>
            </a:r>
            <a:r>
              <a:rPr lang="fr-FR" sz="1200" spc="-40" baseline="30000">
                <a:solidFill>
                  <a:srgbClr val="0F271F"/>
                </a:solidFill>
                <a:ea typeface="Gatwick"/>
                <a:cs typeface="Gatwick"/>
                <a:sym typeface="Gatwick"/>
              </a:rPr>
              <a:t>1</a:t>
            </a:r>
            <a:r>
              <a:rPr lang="fr-FR" sz="1200" spc="-40">
                <a:solidFill>
                  <a:srgbClr val="0F271F"/>
                </a:solidFill>
                <a:ea typeface="Gatwick"/>
                <a:cs typeface="Gatwick"/>
                <a:sym typeface="Gatwick"/>
              </a:rPr>
              <a:t>, 1 sur 40 d’après la DREES </a:t>
            </a:r>
            <a:r>
              <a:rPr lang="fr-FR" sz="1200" spc="-40" baseline="30000">
                <a:solidFill>
                  <a:srgbClr val="0F271F"/>
                </a:solidFill>
                <a:ea typeface="Gatwick"/>
                <a:cs typeface="Gatwick"/>
                <a:sym typeface="Gatwick"/>
              </a:rPr>
              <a:t>2</a:t>
            </a:r>
            <a:r>
              <a:rPr lang="fr-FR" sz="1200" spc="-40">
                <a:solidFill>
                  <a:srgbClr val="0F271F"/>
                </a:solidFill>
                <a:ea typeface="Gatwick"/>
                <a:cs typeface="Gatwick"/>
                <a:sym typeface="Gatwick"/>
              </a:rPr>
              <a:t> en 2023: dans tous les cas un % non négligeables d’hospitalisations évitables</a:t>
            </a:r>
          </a:p>
          <a:p>
            <a:pPr marL="215914" lvl="1" indent="-107957">
              <a:lnSpc>
                <a:spcPts val="1200"/>
              </a:lnSpc>
              <a:buFont typeface="Arial"/>
              <a:buChar char="•"/>
            </a:pPr>
            <a:endParaRPr lang="fr-FR" sz="1200" spc="-40">
              <a:solidFill>
                <a:srgbClr val="0F271F"/>
              </a:solidFill>
              <a:ea typeface="Gatwick"/>
              <a:cs typeface="Gatwick"/>
              <a:sym typeface="Gatwick"/>
            </a:endParaRPr>
          </a:p>
        </p:txBody>
      </p:sp>
      <p:sp>
        <p:nvSpPr>
          <p:cNvPr id="9" name="TextBox 9"/>
          <p:cNvSpPr txBox="1"/>
          <p:nvPr/>
        </p:nvSpPr>
        <p:spPr>
          <a:xfrm>
            <a:off x="3533785" y="2732762"/>
            <a:ext cx="4324937" cy="243656"/>
          </a:xfrm>
          <a:prstGeom prst="rect">
            <a:avLst/>
          </a:prstGeom>
        </p:spPr>
        <p:txBody>
          <a:bodyPr wrap="square" lIns="0" tIns="0" rIns="0" bIns="0" rtlCol="0" anchor="t">
            <a:spAutoFit/>
          </a:bodyPr>
          <a:lstStyle/>
          <a:p>
            <a:pPr>
              <a:lnSpc>
                <a:spcPts val="1907"/>
              </a:lnSpc>
            </a:pPr>
            <a:r>
              <a:rPr lang="en-US" sz="1733" b="1" spc="-52">
                <a:solidFill>
                  <a:schemeClr val="accent6">
                    <a:lumMod val="90000"/>
                    <a:lumOff val="10000"/>
                  </a:schemeClr>
                </a:solidFill>
                <a:ea typeface="Gatwick Bold"/>
                <a:cs typeface="Gatwick Bold"/>
                <a:sym typeface="Gatwick Bold"/>
              </a:rPr>
              <a:t>Des populations à </a:t>
            </a:r>
            <a:r>
              <a:rPr lang="en-US" sz="1733" b="1" spc="-52" err="1">
                <a:solidFill>
                  <a:schemeClr val="accent6">
                    <a:lumMod val="90000"/>
                    <a:lumOff val="10000"/>
                  </a:schemeClr>
                </a:solidFill>
                <a:ea typeface="Gatwick Bold"/>
                <a:cs typeface="Gatwick Bold"/>
                <a:sym typeface="Gatwick Bold"/>
              </a:rPr>
              <a:t>prioriser</a:t>
            </a:r>
            <a:endParaRPr lang="en-US" sz="1733" b="1" spc="-52">
              <a:solidFill>
                <a:schemeClr val="accent6">
                  <a:lumMod val="90000"/>
                  <a:lumOff val="10000"/>
                </a:schemeClr>
              </a:solidFill>
              <a:ea typeface="Gatwick Bold"/>
              <a:cs typeface="Gatwick Bold"/>
              <a:sym typeface="Gatwick Bold"/>
            </a:endParaRPr>
          </a:p>
        </p:txBody>
      </p:sp>
      <p:sp>
        <p:nvSpPr>
          <p:cNvPr id="10" name="TextBox 10"/>
          <p:cNvSpPr txBox="1"/>
          <p:nvPr/>
        </p:nvSpPr>
        <p:spPr>
          <a:xfrm>
            <a:off x="3533788" y="3013308"/>
            <a:ext cx="4477580" cy="1477328"/>
          </a:xfrm>
          <a:prstGeom prst="rect">
            <a:avLst/>
          </a:prstGeom>
        </p:spPr>
        <p:txBody>
          <a:bodyPr wrap="square" lIns="0" tIns="0" rIns="0" bIns="0" rtlCol="0" anchor="t">
            <a:spAutoFit/>
          </a:bodyPr>
          <a:lstStyle/>
          <a:p>
            <a:pPr algn="just"/>
            <a:r>
              <a:rPr lang="fr-FR" sz="1200" spc="-40" dirty="0">
                <a:solidFill>
                  <a:srgbClr val="0F271F"/>
                </a:solidFill>
              </a:rPr>
              <a:t>Trois causes concentrent les HPE:</a:t>
            </a:r>
          </a:p>
          <a:p>
            <a:pPr marL="285750" indent="-17463" algn="just">
              <a:buFont typeface="Arial" panose="020B0604020202020204" pitchFamily="34" charset="0"/>
              <a:buChar char="•"/>
            </a:pPr>
            <a:r>
              <a:rPr lang="fr-FR" sz="1200" spc="-40" dirty="0">
                <a:solidFill>
                  <a:srgbClr val="0F271F"/>
                </a:solidFill>
              </a:rPr>
              <a:t>L’insuffisance cardiaque, qui reflétait  plus de la moitié des HPE (51%),</a:t>
            </a:r>
          </a:p>
          <a:p>
            <a:pPr marL="285750" indent="-17463" algn="just">
              <a:buFont typeface="Arial" panose="020B0604020202020204" pitchFamily="34" charset="0"/>
              <a:buChar char="•"/>
            </a:pPr>
            <a:r>
              <a:rPr lang="fr-FR" sz="1200" spc="-40" dirty="0">
                <a:solidFill>
                  <a:srgbClr val="0F271F"/>
                </a:solidFill>
              </a:rPr>
              <a:t>La BPCO (22%) , </a:t>
            </a:r>
          </a:p>
          <a:p>
            <a:pPr marL="285750" indent="-17463" algn="just">
              <a:buFont typeface="Arial" panose="020B0604020202020204" pitchFamily="34" charset="0"/>
              <a:buChar char="•"/>
            </a:pPr>
            <a:r>
              <a:rPr lang="fr-FR" sz="1200" spc="-40" dirty="0">
                <a:solidFill>
                  <a:srgbClr val="0F271F"/>
                </a:solidFill>
              </a:rPr>
              <a:t>La déshydratation (11%)</a:t>
            </a:r>
          </a:p>
          <a:p>
            <a:pPr algn="just"/>
            <a:r>
              <a:rPr lang="fr-FR" sz="1200" spc="-40" dirty="0">
                <a:solidFill>
                  <a:srgbClr val="0F271F"/>
                </a:solidFill>
              </a:rPr>
              <a:t>Mais aussi des facteurs de risques exogènes: indicateur pour </a:t>
            </a:r>
            <a:r>
              <a:rPr lang="fr-FR" sz="1200" i="1" dirty="0"/>
              <a:t>les individus qui n'ont pas consulté leur médecin traitant dans l'année précédente, cinq fois et demi plus élevé par rapport à ceux qui ont consulté leur médecin une ou deux fois. </a:t>
            </a:r>
            <a:endParaRPr lang="fr-FR" sz="1200" spc="-40" dirty="0">
              <a:solidFill>
                <a:srgbClr val="0F271F"/>
              </a:solidFill>
            </a:endParaRPr>
          </a:p>
        </p:txBody>
      </p:sp>
      <p:sp>
        <p:nvSpPr>
          <p:cNvPr id="11" name="TextBox 11"/>
          <p:cNvSpPr txBox="1"/>
          <p:nvPr/>
        </p:nvSpPr>
        <p:spPr>
          <a:xfrm>
            <a:off x="1868312" y="4926800"/>
            <a:ext cx="6007952" cy="1079719"/>
          </a:xfrm>
          <a:prstGeom prst="rect">
            <a:avLst/>
          </a:prstGeom>
        </p:spPr>
        <p:txBody>
          <a:bodyPr wrap="square" lIns="0" tIns="0" rIns="0" bIns="0" rtlCol="0" anchor="t">
            <a:spAutoFit/>
          </a:bodyPr>
          <a:lstStyle/>
          <a:p>
            <a:pPr>
              <a:lnSpc>
                <a:spcPts val="1360"/>
              </a:lnSpc>
            </a:pPr>
            <a:r>
              <a:rPr lang="fr-FR" sz="1400">
                <a:solidFill>
                  <a:srgbClr val="0D7578"/>
                </a:solidFill>
                <a:ea typeface="Gatwick"/>
                <a:cs typeface="Gatwick"/>
                <a:sym typeface="Gatwick"/>
              </a:rPr>
              <a:t>Cet indicateur existe et ne semble pas guider l’organisation de l’offre de soins territoriale et locale. Des actions concrètes vers les professionnels de santé mais aussi vers les patients pourraient être pilotées par les ARS avec des relais en médecine du travail et ciblant des groupes socio-professionnels, tel que l’incitation via des courriers CNAM à une consultation de médecin traitant au moins tous les 5 ans. </a:t>
            </a:r>
          </a:p>
        </p:txBody>
      </p:sp>
      <p:sp>
        <p:nvSpPr>
          <p:cNvPr id="4" name="Titre 3">
            <a:extLst>
              <a:ext uri="{FF2B5EF4-FFF2-40B4-BE49-F238E27FC236}">
                <a16:creationId xmlns:a16="http://schemas.microsoft.com/office/drawing/2014/main" id="{AA126A7F-6C59-5537-AC9D-5C79191343BD}"/>
              </a:ext>
            </a:extLst>
          </p:cNvPr>
          <p:cNvSpPr>
            <a:spLocks noGrp="1"/>
          </p:cNvSpPr>
          <p:nvPr>
            <p:ph type="title"/>
          </p:nvPr>
        </p:nvSpPr>
        <p:spPr>
          <a:xfrm>
            <a:off x="1306286" y="365125"/>
            <a:ext cx="8528876" cy="1325563"/>
          </a:xfrm>
        </p:spPr>
        <p:txBody>
          <a:bodyPr>
            <a:normAutofit fontScale="90000"/>
          </a:bodyPr>
          <a:lstStyle/>
          <a:p>
            <a:r>
              <a:rPr lang="fr-FR" dirty="0"/>
              <a:t>Hospitalisation potentiellement évitable, un indicateur à mieux exploiter </a:t>
            </a:r>
          </a:p>
        </p:txBody>
      </p:sp>
      <p:pic>
        <p:nvPicPr>
          <p:cNvPr id="20" name="Image 19">
            <a:extLst>
              <a:ext uri="{FF2B5EF4-FFF2-40B4-BE49-F238E27FC236}">
                <a16:creationId xmlns:a16="http://schemas.microsoft.com/office/drawing/2014/main" id="{05214B96-2395-4255-86B9-59B4C6611CD2}"/>
              </a:ext>
            </a:extLst>
          </p:cNvPr>
          <p:cNvPicPr>
            <a:picLocks noChangeAspect="1"/>
          </p:cNvPicPr>
          <p:nvPr/>
        </p:nvPicPr>
        <p:blipFill>
          <a:blip r:embed="rId3"/>
          <a:stretch>
            <a:fillRect/>
          </a:stretch>
        </p:blipFill>
        <p:spPr>
          <a:xfrm>
            <a:off x="1617545" y="2170425"/>
            <a:ext cx="1977831" cy="663397"/>
          </a:xfrm>
          <a:prstGeom prst="rect">
            <a:avLst/>
          </a:prstGeom>
        </p:spPr>
      </p:pic>
      <p:sp>
        <p:nvSpPr>
          <p:cNvPr id="21" name="TextBox 21">
            <a:extLst>
              <a:ext uri="{FF2B5EF4-FFF2-40B4-BE49-F238E27FC236}">
                <a16:creationId xmlns:a16="http://schemas.microsoft.com/office/drawing/2014/main" id="{D15C8607-4955-77B4-3930-F526C8F69FB2}"/>
              </a:ext>
            </a:extLst>
          </p:cNvPr>
          <p:cNvSpPr txBox="1"/>
          <p:nvPr/>
        </p:nvSpPr>
        <p:spPr>
          <a:xfrm>
            <a:off x="1745563" y="6256790"/>
            <a:ext cx="4124499" cy="184666"/>
          </a:xfrm>
          <a:prstGeom prst="rect">
            <a:avLst/>
          </a:prstGeom>
        </p:spPr>
        <p:txBody>
          <a:bodyPr wrap="square" lIns="0" tIns="0" rIns="0" bIns="0" rtlCol="0" anchor="t">
            <a:spAutoFit/>
          </a:bodyPr>
          <a:lstStyle/>
          <a:p>
            <a:r>
              <a:rPr lang="en-US" sz="600" i="1">
                <a:solidFill>
                  <a:srgbClr val="231F20"/>
                </a:solidFill>
                <a:latin typeface="Calibri (MS) Light Italics"/>
              </a:rPr>
              <a:t>1.OCDE – Tackling wasteful spending on Health – 2017</a:t>
            </a:r>
          </a:p>
          <a:p>
            <a:r>
              <a:rPr lang="en-US" sz="600" i="1">
                <a:solidFill>
                  <a:srgbClr val="231F20"/>
                </a:solidFill>
                <a:latin typeface="Calibri (MS) Light Italics"/>
              </a:rPr>
              <a:t>2. </a:t>
            </a:r>
            <a:r>
              <a:rPr lang="fr-FR" sz="600" i="1">
                <a:solidFill>
                  <a:srgbClr val="231F20"/>
                </a:solidFill>
                <a:latin typeface="Calibri (MS) Light Italics"/>
              </a:rPr>
              <a:t>DREES -Etudes et résultats d’avril 2023 </a:t>
            </a:r>
            <a:endParaRPr lang="en-US" sz="600" i="1">
              <a:solidFill>
                <a:srgbClr val="231F20"/>
              </a:solidFill>
              <a:latin typeface="Calibri (MS) Light Italics"/>
            </a:endParaRPr>
          </a:p>
        </p:txBody>
      </p:sp>
      <p:sp>
        <p:nvSpPr>
          <p:cNvPr id="22" name="ZoneTexte 21">
            <a:extLst>
              <a:ext uri="{FF2B5EF4-FFF2-40B4-BE49-F238E27FC236}">
                <a16:creationId xmlns:a16="http://schemas.microsoft.com/office/drawing/2014/main" id="{CEBFF34F-791F-4743-DDE2-EC41AE5A3A3C}"/>
              </a:ext>
            </a:extLst>
          </p:cNvPr>
          <p:cNvSpPr txBox="1"/>
          <p:nvPr/>
        </p:nvSpPr>
        <p:spPr>
          <a:xfrm>
            <a:off x="1901784" y="3150122"/>
            <a:ext cx="1429571" cy="1277273"/>
          </a:xfrm>
          <a:prstGeom prst="rect">
            <a:avLst/>
          </a:prstGeom>
          <a:solidFill>
            <a:schemeClr val="accent2">
              <a:lumMod val="20000"/>
              <a:lumOff val="80000"/>
            </a:schemeClr>
          </a:solidFill>
        </p:spPr>
        <p:txBody>
          <a:bodyPr wrap="square" rtlCol="0">
            <a:spAutoFit/>
          </a:bodyPr>
          <a:lstStyle/>
          <a:p>
            <a:pPr algn="ctr"/>
            <a:r>
              <a:rPr lang="fr-FR" sz="1100"/>
              <a:t>Actualisation: un indicateur qui a été repris dans le rapport Charge et Produits pour 2025 de la CNAM </a:t>
            </a:r>
            <a:r>
              <a:rPr lang="fr-FR" sz="1050" i="1"/>
              <a:t>(Proposition 25, p. 386)</a:t>
            </a:r>
            <a:endParaRPr lang="fr-FR" sz="1100" i="1"/>
          </a:p>
        </p:txBody>
      </p:sp>
      <p:sp>
        <p:nvSpPr>
          <p:cNvPr id="26" name="Freeform 5">
            <a:extLst>
              <a:ext uri="{FF2B5EF4-FFF2-40B4-BE49-F238E27FC236}">
                <a16:creationId xmlns:a16="http://schemas.microsoft.com/office/drawing/2014/main" id="{D9DA5D81-AFCC-71B4-0660-3026F9CFF9CC}"/>
              </a:ext>
            </a:extLst>
          </p:cNvPr>
          <p:cNvSpPr/>
          <p:nvPr/>
        </p:nvSpPr>
        <p:spPr>
          <a:xfrm>
            <a:off x="9835162" y="957142"/>
            <a:ext cx="1684557" cy="5450978"/>
          </a:xfrm>
          <a:custGeom>
            <a:avLst/>
            <a:gdLst/>
            <a:ahLst/>
            <a:cxnLst/>
            <a:rect l="l" t="t" r="r" b="b"/>
            <a:pathLst>
              <a:path w="391473" h="1270449">
                <a:moveTo>
                  <a:pt x="0" y="0"/>
                </a:moveTo>
                <a:lnTo>
                  <a:pt x="391473" y="0"/>
                </a:lnTo>
                <a:lnTo>
                  <a:pt x="391473" y="1270449"/>
                </a:lnTo>
                <a:lnTo>
                  <a:pt x="0" y="1270449"/>
                </a:lnTo>
                <a:close/>
              </a:path>
            </a:pathLst>
          </a:custGeom>
          <a:blipFill>
            <a:blip r:embed="rId4"/>
            <a:stretch>
              <a:fillRect l="-238471" r="-238471"/>
            </a:stretch>
          </a:blipFill>
        </p:spPr>
        <p:txBody>
          <a:bodyPr/>
          <a:lstStyle/>
          <a:p>
            <a:endParaRPr lang="fr-FR"/>
          </a:p>
        </p:txBody>
      </p:sp>
      <p:sp>
        <p:nvSpPr>
          <p:cNvPr id="2" name="Espace réservé du pied de page 1">
            <a:extLst>
              <a:ext uri="{FF2B5EF4-FFF2-40B4-BE49-F238E27FC236}">
                <a16:creationId xmlns:a16="http://schemas.microsoft.com/office/drawing/2014/main" id="{5AE09E32-8BF3-B0F5-1C16-9B6F575339EC}"/>
              </a:ext>
            </a:extLst>
          </p:cNvPr>
          <p:cNvSpPr>
            <a:spLocks noGrp="1"/>
          </p:cNvSpPr>
          <p:nvPr>
            <p:ph type="ftr" sz="quarter" idx="11"/>
          </p:nvPr>
        </p:nvSpPr>
        <p:spPr/>
        <p:txBody>
          <a:bodyPr/>
          <a:lstStyle/>
          <a:p>
            <a:r>
              <a:rPr lang="fr-FR"/>
              <a:t>Etude Efficience en santé - Août 2024</a:t>
            </a:r>
          </a:p>
        </p:txBody>
      </p:sp>
      <p:sp>
        <p:nvSpPr>
          <p:cNvPr id="3" name="Espace réservé du numéro de diapositive 2">
            <a:extLst>
              <a:ext uri="{FF2B5EF4-FFF2-40B4-BE49-F238E27FC236}">
                <a16:creationId xmlns:a16="http://schemas.microsoft.com/office/drawing/2014/main" id="{3D68DDFE-D259-7408-D3B8-25E29D35BCBC}"/>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3028EA7-CCE8-BA44-A223-3032174B19F0}" type="slidenum">
              <a:rPr lang="fr-FR" smtClean="0"/>
              <a:pPr/>
              <a:t>12</a:t>
            </a:fld>
            <a:endParaRPr lang="fr-FR"/>
          </a:p>
        </p:txBody>
      </p:sp>
      <p:sp>
        <p:nvSpPr>
          <p:cNvPr id="5" name="Freeform 24">
            <a:extLst>
              <a:ext uri="{FF2B5EF4-FFF2-40B4-BE49-F238E27FC236}">
                <a16:creationId xmlns:a16="http://schemas.microsoft.com/office/drawing/2014/main" id="{48D7BB15-1A0A-26B8-E214-3C1017227D8C}"/>
              </a:ext>
            </a:extLst>
          </p:cNvPr>
          <p:cNvSpPr/>
          <p:nvPr/>
        </p:nvSpPr>
        <p:spPr>
          <a:xfrm rot="1374620">
            <a:off x="-599043" y="-910336"/>
            <a:ext cx="2600476" cy="2954749"/>
          </a:xfrm>
          <a:custGeom>
            <a:avLst/>
            <a:gdLst/>
            <a:ahLst/>
            <a:cxnLst/>
            <a:rect l="l" t="t" r="r" b="b"/>
            <a:pathLst>
              <a:path w="7616557" h="7815497">
                <a:moveTo>
                  <a:pt x="0" y="0"/>
                </a:moveTo>
                <a:lnTo>
                  <a:pt x="7616556" y="0"/>
                </a:lnTo>
                <a:lnTo>
                  <a:pt x="7616556" y="7815496"/>
                </a:lnTo>
                <a:lnTo>
                  <a:pt x="0" y="7815496"/>
                </a:lnTo>
                <a:lnTo>
                  <a:pt x="0" y="0"/>
                </a:lnTo>
                <a:close/>
              </a:path>
            </a:pathLst>
          </a:custGeom>
          <a:blipFill>
            <a:blip r:embed="rId5">
              <a:extLst>
                <a:ext uri="{96DAC541-7B7A-43D3-8B79-37D633B846F1}">
                  <asvg:svgBlip xmlns:asvg="http://schemas.microsoft.com/office/drawing/2016/SVG/main" r:embed="rId6"/>
                </a:ext>
              </a:extLst>
            </a:blip>
            <a:stretch>
              <a:fillRect l="-59676" t="-68764"/>
            </a:stretch>
          </a:blipFill>
        </p:spPr>
        <p:txBody>
          <a:bodyPr/>
          <a:lstStyle/>
          <a:p>
            <a:endParaRPr lang="fr-FR"/>
          </a:p>
        </p:txBody>
      </p:sp>
    </p:spTree>
    <p:extLst>
      <p:ext uri="{BB962C8B-B14F-4D97-AF65-F5344CB8AC3E}">
        <p14:creationId xmlns:p14="http://schemas.microsoft.com/office/powerpoint/2010/main" val="32355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2">
            <a:extLst>
              <a:ext uri="{FF2B5EF4-FFF2-40B4-BE49-F238E27FC236}">
                <a16:creationId xmlns:a16="http://schemas.microsoft.com/office/drawing/2014/main" id="{CBC8DE2D-D80D-D46B-EE59-46C998E1A00C}"/>
              </a:ext>
            </a:extLst>
          </p:cNvPr>
          <p:cNvGrpSpPr/>
          <p:nvPr/>
        </p:nvGrpSpPr>
        <p:grpSpPr>
          <a:xfrm>
            <a:off x="1707199" y="1880593"/>
            <a:ext cx="6304169" cy="2722641"/>
            <a:chOff x="0" y="0"/>
            <a:chExt cx="1193624" cy="680398"/>
          </a:xfrm>
        </p:grpSpPr>
        <p:sp>
          <p:nvSpPr>
            <p:cNvPr id="18" name="Freeform 3">
              <a:extLst>
                <a:ext uri="{FF2B5EF4-FFF2-40B4-BE49-F238E27FC236}">
                  <a16:creationId xmlns:a16="http://schemas.microsoft.com/office/drawing/2014/main" id="{B8679F0F-7C04-81D5-E736-125B2141B9C3}"/>
                </a:ext>
              </a:extLst>
            </p:cNvPr>
            <p:cNvSpPr/>
            <p:nvPr/>
          </p:nvSpPr>
          <p:spPr>
            <a:xfrm>
              <a:off x="0" y="0"/>
              <a:ext cx="1193624" cy="680398"/>
            </a:xfrm>
            <a:custGeom>
              <a:avLst/>
              <a:gdLst/>
              <a:ahLst/>
              <a:cxnLst/>
              <a:rect l="l" t="t" r="r" b="b"/>
              <a:pathLst>
                <a:path w="1193624" h="680398">
                  <a:moveTo>
                    <a:pt x="0" y="0"/>
                  </a:moveTo>
                  <a:lnTo>
                    <a:pt x="1193624" y="0"/>
                  </a:lnTo>
                  <a:lnTo>
                    <a:pt x="1193624" y="680398"/>
                  </a:lnTo>
                  <a:lnTo>
                    <a:pt x="0" y="680398"/>
                  </a:lnTo>
                  <a:close/>
                </a:path>
              </a:pathLst>
            </a:custGeom>
            <a:solidFill>
              <a:srgbClr val="F2F4F5"/>
            </a:solidFill>
            <a:ln w="12700">
              <a:noFill/>
            </a:ln>
          </p:spPr>
          <p:txBody>
            <a:bodyPr/>
            <a:lstStyle/>
            <a:p>
              <a:endParaRPr lang="fr-FR" sz="1200"/>
            </a:p>
          </p:txBody>
        </p:sp>
      </p:grpSp>
      <p:grpSp>
        <p:nvGrpSpPr>
          <p:cNvPr id="15" name="Group 2">
            <a:extLst>
              <a:ext uri="{FF2B5EF4-FFF2-40B4-BE49-F238E27FC236}">
                <a16:creationId xmlns:a16="http://schemas.microsoft.com/office/drawing/2014/main" id="{98A1D779-D2CA-8018-9E3C-0C5A5D5A5AF2}"/>
              </a:ext>
            </a:extLst>
          </p:cNvPr>
          <p:cNvGrpSpPr/>
          <p:nvPr/>
        </p:nvGrpSpPr>
        <p:grpSpPr>
          <a:xfrm>
            <a:off x="1733207" y="4829883"/>
            <a:ext cx="6278162" cy="1508169"/>
            <a:chOff x="0" y="0"/>
            <a:chExt cx="1193624" cy="680398"/>
          </a:xfrm>
        </p:grpSpPr>
        <p:sp>
          <p:nvSpPr>
            <p:cNvPr id="16" name="Freeform 3">
              <a:extLst>
                <a:ext uri="{FF2B5EF4-FFF2-40B4-BE49-F238E27FC236}">
                  <a16:creationId xmlns:a16="http://schemas.microsoft.com/office/drawing/2014/main" id="{CF5979AF-665D-2F2B-BF3D-2FF60C66948F}"/>
                </a:ext>
              </a:extLst>
            </p:cNvPr>
            <p:cNvSpPr/>
            <p:nvPr/>
          </p:nvSpPr>
          <p:spPr>
            <a:xfrm>
              <a:off x="0" y="0"/>
              <a:ext cx="1193624" cy="680398"/>
            </a:xfrm>
            <a:custGeom>
              <a:avLst/>
              <a:gdLst/>
              <a:ahLst/>
              <a:cxnLst/>
              <a:rect l="l" t="t" r="r" b="b"/>
              <a:pathLst>
                <a:path w="1193624" h="680398">
                  <a:moveTo>
                    <a:pt x="0" y="0"/>
                  </a:moveTo>
                  <a:lnTo>
                    <a:pt x="1193624" y="0"/>
                  </a:lnTo>
                  <a:lnTo>
                    <a:pt x="1193624" y="680398"/>
                  </a:lnTo>
                  <a:lnTo>
                    <a:pt x="0" y="680398"/>
                  </a:lnTo>
                  <a:close/>
                </a:path>
              </a:pathLst>
            </a:custGeom>
            <a:solidFill>
              <a:srgbClr val="F2F4F5"/>
            </a:solidFill>
            <a:ln w="12700">
              <a:noFill/>
            </a:ln>
          </p:spPr>
          <p:txBody>
            <a:bodyPr/>
            <a:lstStyle/>
            <a:p>
              <a:endParaRPr lang="fr-FR" sz="1200"/>
            </a:p>
          </p:txBody>
        </p:sp>
      </p:grpSp>
      <p:sp>
        <p:nvSpPr>
          <p:cNvPr id="7" name="TextBox 7"/>
          <p:cNvSpPr txBox="1"/>
          <p:nvPr/>
        </p:nvSpPr>
        <p:spPr>
          <a:xfrm>
            <a:off x="1745564" y="1981380"/>
            <a:ext cx="5928693" cy="243656"/>
          </a:xfrm>
          <a:prstGeom prst="rect">
            <a:avLst/>
          </a:prstGeom>
        </p:spPr>
        <p:txBody>
          <a:bodyPr wrap="square" lIns="0" tIns="0" rIns="0" bIns="0" rtlCol="0" anchor="t">
            <a:spAutoFit/>
          </a:bodyPr>
          <a:lstStyle/>
          <a:p>
            <a:pPr>
              <a:lnSpc>
                <a:spcPts val="1907"/>
              </a:lnSpc>
            </a:pPr>
            <a:r>
              <a:rPr lang="fr-FR" sz="1733" spc="-52" dirty="0">
                <a:solidFill>
                  <a:schemeClr val="accent6">
                    <a:lumMod val="90000"/>
                    <a:lumOff val="10000"/>
                  </a:schemeClr>
                </a:solidFill>
                <a:ea typeface="Gatwick Bold"/>
                <a:cs typeface="Gatwick Bold"/>
                <a:sym typeface="Gatwick Bold"/>
              </a:rPr>
              <a:t>En Europe, six pays ont rejoint le programme « </a:t>
            </a:r>
            <a:r>
              <a:rPr lang="fr-FR" sz="1733" spc="-52" dirty="0" err="1">
                <a:solidFill>
                  <a:schemeClr val="accent6">
                    <a:lumMod val="90000"/>
                    <a:lumOff val="10000"/>
                  </a:schemeClr>
                </a:solidFill>
                <a:ea typeface="Gatwick Bold"/>
                <a:cs typeface="Gatwick Bold"/>
                <a:sym typeface="Gatwick Bold"/>
              </a:rPr>
              <a:t>Choosing</a:t>
            </a:r>
            <a:r>
              <a:rPr lang="fr-FR" sz="1733" spc="-52" dirty="0">
                <a:solidFill>
                  <a:schemeClr val="accent6">
                    <a:lumMod val="90000"/>
                    <a:lumOff val="10000"/>
                  </a:schemeClr>
                </a:solidFill>
                <a:ea typeface="Gatwick Bold"/>
                <a:cs typeface="Gatwick Bold"/>
                <a:sym typeface="Gatwick Bold"/>
              </a:rPr>
              <a:t> </a:t>
            </a:r>
            <a:r>
              <a:rPr lang="fr-FR" sz="1733" spc="-52" dirty="0" err="1">
                <a:solidFill>
                  <a:schemeClr val="accent6">
                    <a:lumMod val="90000"/>
                    <a:lumOff val="10000"/>
                  </a:schemeClr>
                </a:solidFill>
                <a:ea typeface="Gatwick Bold"/>
                <a:cs typeface="Gatwick Bold"/>
                <a:sym typeface="Gatwick Bold"/>
              </a:rPr>
              <a:t>Wisely</a:t>
            </a:r>
            <a:r>
              <a:rPr lang="fr-FR" sz="1733" spc="-52" dirty="0">
                <a:solidFill>
                  <a:schemeClr val="accent6">
                    <a:lumMod val="90000"/>
                    <a:lumOff val="10000"/>
                  </a:schemeClr>
                </a:solidFill>
                <a:ea typeface="Gatwick Bold"/>
                <a:cs typeface="Gatwick Bold"/>
                <a:sym typeface="Gatwick Bold"/>
              </a:rPr>
              <a:t>® ». </a:t>
            </a:r>
          </a:p>
        </p:txBody>
      </p:sp>
      <p:sp>
        <p:nvSpPr>
          <p:cNvPr id="8" name="TextBox 8"/>
          <p:cNvSpPr txBox="1"/>
          <p:nvPr/>
        </p:nvSpPr>
        <p:spPr>
          <a:xfrm>
            <a:off x="1868312" y="2515729"/>
            <a:ext cx="6056488" cy="2310504"/>
          </a:xfrm>
          <a:prstGeom prst="rect">
            <a:avLst/>
          </a:prstGeom>
        </p:spPr>
        <p:txBody>
          <a:bodyPr wrap="square" lIns="0" tIns="0" rIns="0" bIns="0" rtlCol="0" anchor="t">
            <a:spAutoFit/>
          </a:bodyPr>
          <a:lstStyle/>
          <a:p>
            <a:pPr algn="just"/>
            <a:r>
              <a:rPr lang="fr-FR" sz="1200" i="1"/>
              <a:t>"</a:t>
            </a:r>
            <a:r>
              <a:rPr lang="fr-FR" sz="1200" b="1" i="1" err="1"/>
              <a:t>Choosing</a:t>
            </a:r>
            <a:r>
              <a:rPr lang="fr-FR" sz="1200" b="1" i="1"/>
              <a:t> </a:t>
            </a:r>
            <a:r>
              <a:rPr lang="fr-FR" sz="1200" b="1" i="1" err="1"/>
              <a:t>Wisely</a:t>
            </a:r>
            <a:r>
              <a:rPr lang="fr-FR" sz="1200" b="1" i="1"/>
              <a:t>®</a:t>
            </a:r>
            <a:r>
              <a:rPr lang="fr-FR" sz="1200" i="1"/>
              <a:t>" est une initiative lancée par l'American </a:t>
            </a:r>
            <a:r>
              <a:rPr lang="fr-FR" sz="1200" i="1" err="1"/>
              <a:t>Board</a:t>
            </a:r>
            <a:r>
              <a:rPr lang="fr-FR" sz="1200" i="1"/>
              <a:t> of </a:t>
            </a:r>
            <a:r>
              <a:rPr lang="fr-FR" sz="1200" i="1" err="1"/>
              <a:t>Internal</a:t>
            </a:r>
            <a:r>
              <a:rPr lang="fr-FR" sz="1200" i="1"/>
              <a:t> </a:t>
            </a:r>
            <a:r>
              <a:rPr lang="fr-FR" sz="1200" i="1" err="1"/>
              <a:t>Medicine</a:t>
            </a:r>
            <a:r>
              <a:rPr lang="fr-FR" sz="1200" i="1"/>
              <a:t> (ABIM) </a:t>
            </a:r>
            <a:r>
              <a:rPr lang="fr-FR" sz="1200" i="1" err="1"/>
              <a:t>Foundation</a:t>
            </a:r>
            <a:r>
              <a:rPr lang="fr-FR" sz="1200" i="1"/>
              <a:t> aux États-Unis en 2012. </a:t>
            </a:r>
          </a:p>
          <a:p>
            <a:pPr algn="just"/>
            <a:r>
              <a:rPr lang="fr-FR" sz="1200" i="1"/>
              <a:t>Ce programme vise à promouvoir des </a:t>
            </a:r>
            <a:r>
              <a:rPr lang="fr-FR" sz="1200" b="1" i="1"/>
              <a:t>soins de santé plus sûrs et plus efficaces </a:t>
            </a:r>
            <a:r>
              <a:rPr lang="fr-FR" sz="1200" i="1"/>
              <a:t>en encourageant les médecins, les professionnels de la santé et les patients à discuter ensemble des tests, des traitements et des procédures qui sont nécessaires et basés sur des preuves, tout en évitant ceux qui sont peu susceptibles d'être bénéfiques et pourraient même causer des complications.</a:t>
            </a:r>
          </a:p>
          <a:p>
            <a:r>
              <a:rPr lang="fr-FR" sz="1200" b="0" i="1" u="none" strike="noStrike" baseline="0">
                <a:solidFill>
                  <a:srgbClr val="000000"/>
                </a:solidFill>
              </a:rPr>
              <a:t>Le programme repose sur </a:t>
            </a:r>
            <a:r>
              <a:rPr lang="fr-FR" sz="1200" b="1" i="1" u="none" strike="noStrike" baseline="0">
                <a:solidFill>
                  <a:srgbClr val="000000"/>
                </a:solidFill>
              </a:rPr>
              <a:t>trois piliers fondamentaux </a:t>
            </a:r>
            <a:r>
              <a:rPr lang="fr-FR" sz="1200" b="0" i="1" u="none" strike="noStrike" baseline="0">
                <a:solidFill>
                  <a:srgbClr val="000000"/>
                </a:solidFill>
              </a:rPr>
              <a:t>:</a:t>
            </a:r>
          </a:p>
          <a:p>
            <a:endParaRPr lang="fr-FR" sz="1200" b="0" i="0" u="none" strike="noStrike" baseline="30000">
              <a:solidFill>
                <a:srgbClr val="000000"/>
              </a:solidFill>
            </a:endParaRPr>
          </a:p>
          <a:p>
            <a:pPr marL="342900" indent="-342900">
              <a:buAutoNum type="arabicPeriod"/>
            </a:pPr>
            <a:r>
              <a:rPr lang="fr-FR" sz="1200" b="1" i="1" u="none" strike="noStrike" baseline="0">
                <a:solidFill>
                  <a:srgbClr val="000000"/>
                </a:solidFill>
              </a:rPr>
              <a:t>Éduquer les professionnels de santé sur l'importance de l'abstention de soins inutiles </a:t>
            </a:r>
          </a:p>
          <a:p>
            <a:pPr marL="342900" indent="-342900">
              <a:buFont typeface="+mj-lt"/>
              <a:buAutoNum type="arabicPeriod" startAt="2"/>
            </a:pPr>
            <a:r>
              <a:rPr lang="fr-FR" sz="1200" b="1" i="1" u="none" strike="noStrike" baseline="0">
                <a:solidFill>
                  <a:srgbClr val="000000"/>
                </a:solidFill>
              </a:rPr>
              <a:t>Sensibiliser les patients sur les soins appropriés</a:t>
            </a:r>
          </a:p>
          <a:p>
            <a:pPr marL="342900" indent="-342900">
              <a:buFont typeface="+mj-lt"/>
              <a:buAutoNum type="arabicPeriod" startAt="3"/>
            </a:pPr>
            <a:r>
              <a:rPr lang="fr-FR" sz="1200" b="1" i="1" u="none" strike="noStrike" baseline="0">
                <a:solidFill>
                  <a:srgbClr val="000000"/>
                </a:solidFill>
              </a:rPr>
              <a:t>Réduire le gaspillage dans le système de santé</a:t>
            </a:r>
            <a:r>
              <a:rPr lang="fr-FR" sz="1200" b="0" i="1" u="none" strike="noStrike" baseline="0">
                <a:solidFill>
                  <a:srgbClr val="000000"/>
                </a:solidFill>
              </a:rPr>
              <a:t>.</a:t>
            </a:r>
          </a:p>
          <a:p>
            <a:pPr algn="just"/>
            <a:endParaRPr lang="fr-FR" sz="1200" i="1"/>
          </a:p>
          <a:p>
            <a:pPr marL="215914" lvl="1" indent="-107957">
              <a:lnSpc>
                <a:spcPts val="1200"/>
              </a:lnSpc>
              <a:buFont typeface="Arial"/>
              <a:buChar char="•"/>
            </a:pPr>
            <a:endParaRPr lang="fr-FR" sz="1200" spc="-40">
              <a:solidFill>
                <a:srgbClr val="0F271F"/>
              </a:solidFill>
              <a:ea typeface="Gatwick"/>
              <a:cs typeface="Gatwick"/>
              <a:sym typeface="Gatwick"/>
            </a:endParaRPr>
          </a:p>
        </p:txBody>
      </p:sp>
      <p:sp>
        <p:nvSpPr>
          <p:cNvPr id="11" name="TextBox 11"/>
          <p:cNvSpPr txBox="1"/>
          <p:nvPr/>
        </p:nvSpPr>
        <p:spPr>
          <a:xfrm>
            <a:off x="1868312" y="4864571"/>
            <a:ext cx="6007952" cy="1438792"/>
          </a:xfrm>
          <a:prstGeom prst="rect">
            <a:avLst/>
          </a:prstGeom>
        </p:spPr>
        <p:txBody>
          <a:bodyPr wrap="square" lIns="0" tIns="0" rIns="0" bIns="0" rtlCol="0" anchor="t">
            <a:spAutoFit/>
          </a:bodyPr>
          <a:lstStyle/>
          <a:p>
            <a:pPr>
              <a:lnSpc>
                <a:spcPts val="1360"/>
              </a:lnSpc>
            </a:pPr>
            <a:r>
              <a:rPr lang="fr-FR" sz="1400">
                <a:solidFill>
                  <a:srgbClr val="0D7578"/>
                </a:solidFill>
                <a:ea typeface="Gatwick"/>
                <a:cs typeface="Gatwick"/>
                <a:sym typeface="Gatwick"/>
              </a:rPr>
              <a:t>Des programmes internationaux, validés dans leur usage quotidien, existent dans nos priorités de santé publique comme l’antibiothérapie. Ces solutions devraient rejoindre les chantiers prioritaires du plan national d’efficience car rapides à mettre en œuvre.</a:t>
            </a:r>
          </a:p>
          <a:p>
            <a:pPr>
              <a:lnSpc>
                <a:spcPts val="1360"/>
              </a:lnSpc>
            </a:pPr>
            <a:endParaRPr lang="fr-FR" sz="1400">
              <a:solidFill>
                <a:srgbClr val="0D7578"/>
              </a:solidFill>
              <a:ea typeface="Gatwick"/>
              <a:cs typeface="Gatwick"/>
              <a:sym typeface="Gatwick"/>
            </a:endParaRPr>
          </a:p>
          <a:p>
            <a:pPr>
              <a:lnSpc>
                <a:spcPts val="1360"/>
              </a:lnSpc>
            </a:pPr>
            <a:r>
              <a:rPr lang="fr-FR" sz="1400">
                <a:solidFill>
                  <a:srgbClr val="0D7578"/>
                </a:solidFill>
                <a:ea typeface="Gatwick"/>
                <a:cs typeface="Gatwick"/>
                <a:sym typeface="Wingdings" panose="05000000000000000000" pitchFamily="2" charset="2"/>
              </a:rPr>
              <a:t>Cependant, la France n’en fait pas partie à ce jour, bien que demeurant la plus grande consommatrice d’antibiotiques à date.</a:t>
            </a:r>
          </a:p>
          <a:p>
            <a:pPr>
              <a:lnSpc>
                <a:spcPts val="1360"/>
              </a:lnSpc>
            </a:pPr>
            <a:endParaRPr lang="fr-FR" sz="1400">
              <a:solidFill>
                <a:srgbClr val="0D7578"/>
              </a:solidFill>
              <a:ea typeface="Gatwick"/>
              <a:cs typeface="Gatwick"/>
              <a:sym typeface="Gatwick"/>
            </a:endParaRPr>
          </a:p>
        </p:txBody>
      </p:sp>
      <p:sp>
        <p:nvSpPr>
          <p:cNvPr id="4" name="Titre 3">
            <a:extLst>
              <a:ext uri="{FF2B5EF4-FFF2-40B4-BE49-F238E27FC236}">
                <a16:creationId xmlns:a16="http://schemas.microsoft.com/office/drawing/2014/main" id="{AA126A7F-6C59-5537-AC9D-5C79191343BD}"/>
              </a:ext>
            </a:extLst>
          </p:cNvPr>
          <p:cNvSpPr>
            <a:spLocks noGrp="1"/>
          </p:cNvSpPr>
          <p:nvPr>
            <p:ph type="title"/>
          </p:nvPr>
        </p:nvSpPr>
        <p:spPr>
          <a:xfrm>
            <a:off x="1306286" y="365125"/>
            <a:ext cx="8404674" cy="1325563"/>
          </a:xfrm>
        </p:spPr>
        <p:txBody>
          <a:bodyPr>
            <a:normAutofit/>
          </a:bodyPr>
          <a:lstStyle/>
          <a:p>
            <a:r>
              <a:rPr lang="fr-FR" dirty="0"/>
              <a:t>Vers un programme de promotion de l’efficience</a:t>
            </a:r>
          </a:p>
        </p:txBody>
      </p:sp>
      <p:sp>
        <p:nvSpPr>
          <p:cNvPr id="21" name="TextBox 21">
            <a:extLst>
              <a:ext uri="{FF2B5EF4-FFF2-40B4-BE49-F238E27FC236}">
                <a16:creationId xmlns:a16="http://schemas.microsoft.com/office/drawing/2014/main" id="{D15C8607-4955-77B4-3930-F526C8F69FB2}"/>
              </a:ext>
            </a:extLst>
          </p:cNvPr>
          <p:cNvSpPr txBox="1"/>
          <p:nvPr/>
        </p:nvSpPr>
        <p:spPr>
          <a:xfrm>
            <a:off x="1733207" y="6302956"/>
            <a:ext cx="4124499" cy="184666"/>
          </a:xfrm>
          <a:prstGeom prst="rect">
            <a:avLst/>
          </a:prstGeom>
        </p:spPr>
        <p:txBody>
          <a:bodyPr wrap="square" lIns="0" tIns="0" rIns="0" bIns="0" rtlCol="0" anchor="t">
            <a:spAutoFit/>
          </a:bodyPr>
          <a:lstStyle/>
          <a:p>
            <a:pPr marL="228600" indent="-228600">
              <a:buAutoNum type="arabicPeriod"/>
            </a:pPr>
            <a:r>
              <a:rPr lang="en-US" sz="600" i="1">
                <a:solidFill>
                  <a:srgbClr val="231F20"/>
                </a:solidFill>
                <a:latin typeface="Calibri (MS) Light Italics"/>
                <a:hlinkClick r:id="rId2"/>
              </a:rPr>
              <a:t>https://www.choosingwisely.org/</a:t>
            </a:r>
            <a:endParaRPr lang="en-US" sz="600" i="1">
              <a:solidFill>
                <a:srgbClr val="231F20"/>
              </a:solidFill>
              <a:latin typeface="Calibri (MS) Light Italics"/>
            </a:endParaRPr>
          </a:p>
          <a:p>
            <a:pPr marL="228600" indent="-228600">
              <a:buAutoNum type="arabicPeriod"/>
            </a:pPr>
            <a:r>
              <a:rPr lang="en-US" sz="600" i="1">
                <a:solidFill>
                  <a:srgbClr val="231F20"/>
                </a:solidFill>
                <a:latin typeface="Calibri (MS) Light Italics"/>
              </a:rPr>
              <a:t>En Europe: https://www.efim.org/working-groups/efim-choosing-wisely</a:t>
            </a:r>
          </a:p>
        </p:txBody>
      </p:sp>
      <p:pic>
        <p:nvPicPr>
          <p:cNvPr id="2" name="Image 1" descr="Une image contenant Graphique, cercle, capture d’écran, graphisme&#10;&#10;Description générée automatiquement">
            <a:extLst>
              <a:ext uri="{FF2B5EF4-FFF2-40B4-BE49-F238E27FC236}">
                <a16:creationId xmlns:a16="http://schemas.microsoft.com/office/drawing/2014/main" id="{9B21F6F7-1C83-136F-7FF3-2EEE239AD6C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44851" y="3025969"/>
            <a:ext cx="832605" cy="474575"/>
          </a:xfrm>
          <a:prstGeom prst="rect">
            <a:avLst/>
          </a:prstGeom>
          <a:noFill/>
          <a:ln>
            <a:noFill/>
          </a:ln>
        </p:spPr>
      </p:pic>
      <p:pic>
        <p:nvPicPr>
          <p:cNvPr id="5" name="Image 4">
            <a:extLst>
              <a:ext uri="{FF2B5EF4-FFF2-40B4-BE49-F238E27FC236}">
                <a16:creationId xmlns:a16="http://schemas.microsoft.com/office/drawing/2014/main" id="{1A69D773-B944-E727-25A9-FE64488008E5}"/>
              </a:ext>
            </a:extLst>
          </p:cNvPr>
          <p:cNvPicPr>
            <a:picLocks noChangeAspect="1"/>
          </p:cNvPicPr>
          <p:nvPr/>
        </p:nvPicPr>
        <p:blipFill>
          <a:blip r:embed="rId4"/>
          <a:stretch>
            <a:fillRect/>
          </a:stretch>
        </p:blipFill>
        <p:spPr>
          <a:xfrm>
            <a:off x="8335677" y="1533942"/>
            <a:ext cx="1375283" cy="916855"/>
          </a:xfrm>
          <a:prstGeom prst="rect">
            <a:avLst/>
          </a:prstGeom>
        </p:spPr>
      </p:pic>
      <p:pic>
        <p:nvPicPr>
          <p:cNvPr id="1026" name="Picture 2">
            <a:extLst>
              <a:ext uri="{FF2B5EF4-FFF2-40B4-BE49-F238E27FC236}">
                <a16:creationId xmlns:a16="http://schemas.microsoft.com/office/drawing/2014/main" id="{FE2166EC-69CE-8B24-DC4C-3FC26E0583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31883" y="2992407"/>
            <a:ext cx="1216385" cy="524188"/>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Choosing Wisely internationally - Choosing wisely">
            <a:extLst>
              <a:ext uri="{FF2B5EF4-FFF2-40B4-BE49-F238E27FC236}">
                <a16:creationId xmlns:a16="http://schemas.microsoft.com/office/drawing/2014/main" id="{AA169E0B-E95C-A151-920C-C231F4DE47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76478" y="2398269"/>
            <a:ext cx="1230989" cy="615495"/>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Choisir avec soin repense les tests et les traitements inutiles – Canadian  Partnership Against Cancer">
            <a:extLst>
              <a:ext uri="{FF2B5EF4-FFF2-40B4-BE49-F238E27FC236}">
                <a16:creationId xmlns:a16="http://schemas.microsoft.com/office/drawing/2014/main" id="{0FA53E45-F78F-D62D-183D-40B911CBB4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23319" y="3656039"/>
            <a:ext cx="1423117" cy="955670"/>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EFIM Choosing Wisely | European Federation of Internal Medicine">
            <a:extLst>
              <a:ext uri="{FF2B5EF4-FFF2-40B4-BE49-F238E27FC236}">
                <a16:creationId xmlns:a16="http://schemas.microsoft.com/office/drawing/2014/main" id="{2FA9EB4E-1495-04CB-3AAB-65CE1E0ADC4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53137" y="4672123"/>
            <a:ext cx="1861782" cy="1055843"/>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Choosing Wisely internationally - Choosing wisely">
            <a:extLst>
              <a:ext uri="{FF2B5EF4-FFF2-40B4-BE49-F238E27FC236}">
                <a16:creationId xmlns:a16="http://schemas.microsoft.com/office/drawing/2014/main" id="{45B583A9-A851-1B87-A18F-3ABE6958AF0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00368" y="4761853"/>
            <a:ext cx="1752769" cy="876385"/>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Image 11">
            <a:extLst>
              <a:ext uri="{FF2B5EF4-FFF2-40B4-BE49-F238E27FC236}">
                <a16:creationId xmlns:a16="http://schemas.microsoft.com/office/drawing/2014/main" id="{6E491BBD-E9F4-60EB-F38A-E52FC7AE9156}"/>
              </a:ext>
            </a:extLst>
          </p:cNvPr>
          <p:cNvPicPr>
            <a:picLocks noChangeAspect="1"/>
          </p:cNvPicPr>
          <p:nvPr/>
        </p:nvPicPr>
        <p:blipFill>
          <a:blip r:embed="rId10"/>
          <a:stretch>
            <a:fillRect/>
          </a:stretch>
        </p:blipFill>
        <p:spPr>
          <a:xfrm>
            <a:off x="8707848" y="5607022"/>
            <a:ext cx="1189361" cy="762986"/>
          </a:xfrm>
          <a:prstGeom prst="rect">
            <a:avLst/>
          </a:prstGeom>
        </p:spPr>
      </p:pic>
      <p:pic>
        <p:nvPicPr>
          <p:cNvPr id="1036" name="Picture 12" descr="Choosing Wisely internationally - Choosing wisely">
            <a:extLst>
              <a:ext uri="{FF2B5EF4-FFF2-40B4-BE49-F238E27FC236}">
                <a16:creationId xmlns:a16="http://schemas.microsoft.com/office/drawing/2014/main" id="{29C7140D-D297-E5A9-FDC1-C5076E53C2B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07467" y="1761929"/>
            <a:ext cx="1235253" cy="617627"/>
          </a:xfrm>
          <a:prstGeom prst="rect">
            <a:avLst/>
          </a:prstGeom>
          <a:noFill/>
          <a:extLst>
            <a:ext uri="{909E8E84-426E-40dd-AFC4-6F175D3DCCD1}">
              <a14:hiddenFill xmlns:a14="http://schemas.microsoft.com/office/drawing/2010/main" xmlns="">
                <a:solidFill>
                  <a:srgbClr val="FFFFFF"/>
                </a:solidFill>
              </a14:hiddenFill>
            </a:ext>
          </a:extLst>
        </p:spPr>
      </p:pic>
      <p:sp>
        <p:nvSpPr>
          <p:cNvPr id="3" name="Espace réservé du pied de page 2">
            <a:extLst>
              <a:ext uri="{FF2B5EF4-FFF2-40B4-BE49-F238E27FC236}">
                <a16:creationId xmlns:a16="http://schemas.microsoft.com/office/drawing/2014/main" id="{3644ABE9-068A-E4F3-90C8-11A740265EB8}"/>
              </a:ext>
            </a:extLst>
          </p:cNvPr>
          <p:cNvSpPr>
            <a:spLocks noGrp="1"/>
          </p:cNvSpPr>
          <p:nvPr>
            <p:ph type="ftr" sz="quarter" idx="11"/>
          </p:nvPr>
        </p:nvSpPr>
        <p:spPr/>
        <p:txBody>
          <a:bodyPr/>
          <a:lstStyle/>
          <a:p>
            <a:r>
              <a:rPr lang="fr-FR"/>
              <a:t>Etude Efficience en santé - Août 2024</a:t>
            </a:r>
          </a:p>
        </p:txBody>
      </p:sp>
      <p:sp>
        <p:nvSpPr>
          <p:cNvPr id="6" name="Espace réservé du numéro de diapositive 5">
            <a:extLst>
              <a:ext uri="{FF2B5EF4-FFF2-40B4-BE49-F238E27FC236}">
                <a16:creationId xmlns:a16="http://schemas.microsoft.com/office/drawing/2014/main" id="{7104167E-523A-C9C0-B422-180656A1FC18}"/>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3028EA7-CCE8-BA44-A223-3032174B19F0}" type="slidenum">
              <a:rPr lang="fr-FR" smtClean="0"/>
              <a:pPr/>
              <a:t>13</a:t>
            </a:fld>
            <a:endParaRPr lang="fr-FR"/>
          </a:p>
        </p:txBody>
      </p:sp>
      <p:sp>
        <p:nvSpPr>
          <p:cNvPr id="9" name="Freeform 24">
            <a:extLst>
              <a:ext uri="{FF2B5EF4-FFF2-40B4-BE49-F238E27FC236}">
                <a16:creationId xmlns:a16="http://schemas.microsoft.com/office/drawing/2014/main" id="{B113D82D-AC49-160C-F92D-6D8A8E64B390}"/>
              </a:ext>
            </a:extLst>
          </p:cNvPr>
          <p:cNvSpPr/>
          <p:nvPr/>
        </p:nvSpPr>
        <p:spPr>
          <a:xfrm rot="1374620">
            <a:off x="-599043" y="-910336"/>
            <a:ext cx="2600476" cy="2954749"/>
          </a:xfrm>
          <a:custGeom>
            <a:avLst/>
            <a:gdLst/>
            <a:ahLst/>
            <a:cxnLst/>
            <a:rect l="l" t="t" r="r" b="b"/>
            <a:pathLst>
              <a:path w="7616557" h="7815497">
                <a:moveTo>
                  <a:pt x="0" y="0"/>
                </a:moveTo>
                <a:lnTo>
                  <a:pt x="7616556" y="0"/>
                </a:lnTo>
                <a:lnTo>
                  <a:pt x="7616556" y="7815496"/>
                </a:lnTo>
                <a:lnTo>
                  <a:pt x="0" y="7815496"/>
                </a:lnTo>
                <a:lnTo>
                  <a:pt x="0" y="0"/>
                </a:lnTo>
                <a:close/>
              </a:path>
            </a:pathLst>
          </a:custGeom>
          <a:blipFill>
            <a:blip r:embed="rId12">
              <a:extLst>
                <a:ext uri="{96DAC541-7B7A-43D3-8B79-37D633B846F1}">
                  <asvg:svgBlip xmlns:asvg="http://schemas.microsoft.com/office/drawing/2016/SVG/main" r:embed="rId13"/>
                </a:ext>
              </a:extLst>
            </a:blip>
            <a:stretch>
              <a:fillRect l="-59676" t="-68764"/>
            </a:stretch>
          </a:blipFill>
        </p:spPr>
        <p:txBody>
          <a:bodyPr/>
          <a:lstStyle/>
          <a:p>
            <a:endParaRPr lang="fr-FR"/>
          </a:p>
        </p:txBody>
      </p:sp>
    </p:spTree>
    <p:extLst>
      <p:ext uri="{BB962C8B-B14F-4D97-AF65-F5344CB8AC3E}">
        <p14:creationId xmlns:p14="http://schemas.microsoft.com/office/powerpoint/2010/main" val="1997264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2">
            <a:extLst>
              <a:ext uri="{FF2B5EF4-FFF2-40B4-BE49-F238E27FC236}">
                <a16:creationId xmlns:a16="http://schemas.microsoft.com/office/drawing/2014/main" id="{CBC8DE2D-D80D-D46B-EE59-46C998E1A00C}"/>
              </a:ext>
            </a:extLst>
          </p:cNvPr>
          <p:cNvGrpSpPr/>
          <p:nvPr/>
        </p:nvGrpSpPr>
        <p:grpSpPr>
          <a:xfrm>
            <a:off x="1707199" y="1880593"/>
            <a:ext cx="6304169" cy="2722641"/>
            <a:chOff x="0" y="0"/>
            <a:chExt cx="1193624" cy="680398"/>
          </a:xfrm>
        </p:grpSpPr>
        <p:sp>
          <p:nvSpPr>
            <p:cNvPr id="18" name="Freeform 3">
              <a:extLst>
                <a:ext uri="{FF2B5EF4-FFF2-40B4-BE49-F238E27FC236}">
                  <a16:creationId xmlns:a16="http://schemas.microsoft.com/office/drawing/2014/main" id="{B8679F0F-7C04-81D5-E736-125B2141B9C3}"/>
                </a:ext>
              </a:extLst>
            </p:cNvPr>
            <p:cNvSpPr/>
            <p:nvPr/>
          </p:nvSpPr>
          <p:spPr>
            <a:xfrm>
              <a:off x="0" y="0"/>
              <a:ext cx="1193624" cy="680398"/>
            </a:xfrm>
            <a:custGeom>
              <a:avLst/>
              <a:gdLst/>
              <a:ahLst/>
              <a:cxnLst/>
              <a:rect l="l" t="t" r="r" b="b"/>
              <a:pathLst>
                <a:path w="1193624" h="680398">
                  <a:moveTo>
                    <a:pt x="0" y="0"/>
                  </a:moveTo>
                  <a:lnTo>
                    <a:pt x="1193624" y="0"/>
                  </a:lnTo>
                  <a:lnTo>
                    <a:pt x="1193624" y="680398"/>
                  </a:lnTo>
                  <a:lnTo>
                    <a:pt x="0" y="680398"/>
                  </a:lnTo>
                  <a:close/>
                </a:path>
              </a:pathLst>
            </a:custGeom>
            <a:solidFill>
              <a:srgbClr val="F2F4F5"/>
            </a:solidFill>
            <a:ln w="12700">
              <a:noFill/>
            </a:ln>
          </p:spPr>
          <p:txBody>
            <a:bodyPr/>
            <a:lstStyle/>
            <a:p>
              <a:endParaRPr lang="fr-FR" sz="1200"/>
            </a:p>
          </p:txBody>
        </p:sp>
      </p:grpSp>
      <p:grpSp>
        <p:nvGrpSpPr>
          <p:cNvPr id="15" name="Group 2">
            <a:extLst>
              <a:ext uri="{FF2B5EF4-FFF2-40B4-BE49-F238E27FC236}">
                <a16:creationId xmlns:a16="http://schemas.microsoft.com/office/drawing/2014/main" id="{98A1D779-D2CA-8018-9E3C-0C5A5D5A5AF2}"/>
              </a:ext>
            </a:extLst>
          </p:cNvPr>
          <p:cNvGrpSpPr/>
          <p:nvPr/>
        </p:nvGrpSpPr>
        <p:grpSpPr>
          <a:xfrm>
            <a:off x="1733207" y="4712575"/>
            <a:ext cx="6278162" cy="1508169"/>
            <a:chOff x="0" y="0"/>
            <a:chExt cx="1193624" cy="680398"/>
          </a:xfrm>
        </p:grpSpPr>
        <p:sp>
          <p:nvSpPr>
            <p:cNvPr id="16" name="Freeform 3">
              <a:extLst>
                <a:ext uri="{FF2B5EF4-FFF2-40B4-BE49-F238E27FC236}">
                  <a16:creationId xmlns:a16="http://schemas.microsoft.com/office/drawing/2014/main" id="{CF5979AF-665D-2F2B-BF3D-2FF60C66948F}"/>
                </a:ext>
              </a:extLst>
            </p:cNvPr>
            <p:cNvSpPr/>
            <p:nvPr/>
          </p:nvSpPr>
          <p:spPr>
            <a:xfrm>
              <a:off x="0" y="0"/>
              <a:ext cx="1193624" cy="680398"/>
            </a:xfrm>
            <a:custGeom>
              <a:avLst/>
              <a:gdLst/>
              <a:ahLst/>
              <a:cxnLst/>
              <a:rect l="l" t="t" r="r" b="b"/>
              <a:pathLst>
                <a:path w="1193624" h="680398">
                  <a:moveTo>
                    <a:pt x="0" y="0"/>
                  </a:moveTo>
                  <a:lnTo>
                    <a:pt x="1193624" y="0"/>
                  </a:lnTo>
                  <a:lnTo>
                    <a:pt x="1193624" y="680398"/>
                  </a:lnTo>
                  <a:lnTo>
                    <a:pt x="0" y="680398"/>
                  </a:lnTo>
                  <a:close/>
                </a:path>
              </a:pathLst>
            </a:custGeom>
            <a:solidFill>
              <a:srgbClr val="F2F4F5"/>
            </a:solidFill>
            <a:ln w="12700">
              <a:noFill/>
            </a:ln>
          </p:spPr>
          <p:txBody>
            <a:bodyPr/>
            <a:lstStyle/>
            <a:p>
              <a:endParaRPr lang="fr-FR" sz="1200"/>
            </a:p>
          </p:txBody>
        </p:sp>
      </p:grpSp>
      <p:sp>
        <p:nvSpPr>
          <p:cNvPr id="7" name="TextBox 7"/>
          <p:cNvSpPr txBox="1"/>
          <p:nvPr/>
        </p:nvSpPr>
        <p:spPr>
          <a:xfrm>
            <a:off x="3533790" y="2009369"/>
            <a:ext cx="4382472" cy="243656"/>
          </a:xfrm>
          <a:prstGeom prst="rect">
            <a:avLst/>
          </a:prstGeom>
        </p:spPr>
        <p:txBody>
          <a:bodyPr wrap="square" lIns="0" tIns="0" rIns="0" bIns="0" rtlCol="0" anchor="t">
            <a:spAutoFit/>
          </a:bodyPr>
          <a:lstStyle/>
          <a:p>
            <a:pPr>
              <a:lnSpc>
                <a:spcPts val="1907"/>
              </a:lnSpc>
            </a:pPr>
            <a:r>
              <a:rPr lang="fr-FR" sz="1733" spc="-52" dirty="0">
                <a:solidFill>
                  <a:schemeClr val="accent6">
                    <a:lumMod val="90000"/>
                    <a:lumOff val="10000"/>
                  </a:schemeClr>
                </a:solidFill>
                <a:ea typeface="Gatwick Bold"/>
                <a:cs typeface="Gatwick Bold"/>
                <a:sym typeface="Gatwick Bold"/>
              </a:rPr>
              <a:t>Réduction des antibiotiques</a:t>
            </a:r>
            <a:endParaRPr lang="en-US" sz="1733" spc="-52" baseline="30000" dirty="0">
              <a:solidFill>
                <a:schemeClr val="accent6">
                  <a:lumMod val="90000"/>
                  <a:lumOff val="10000"/>
                </a:schemeClr>
              </a:solidFill>
              <a:ea typeface="Gatwick Bold"/>
              <a:cs typeface="Gatwick Bold"/>
              <a:sym typeface="Gatwick Bold"/>
            </a:endParaRPr>
          </a:p>
        </p:txBody>
      </p:sp>
      <p:sp>
        <p:nvSpPr>
          <p:cNvPr id="8" name="TextBox 8"/>
          <p:cNvSpPr txBox="1"/>
          <p:nvPr/>
        </p:nvSpPr>
        <p:spPr>
          <a:xfrm>
            <a:off x="3533790" y="2343471"/>
            <a:ext cx="4477581" cy="1079398"/>
          </a:xfrm>
          <a:prstGeom prst="rect">
            <a:avLst/>
          </a:prstGeom>
        </p:spPr>
        <p:txBody>
          <a:bodyPr wrap="square" lIns="0" tIns="0" rIns="0" bIns="0" rtlCol="0" anchor="t">
            <a:spAutoFit/>
          </a:bodyPr>
          <a:lstStyle/>
          <a:p>
            <a:r>
              <a:rPr lang="fr-FR" sz="1200" i="1" kern="100">
                <a:solidFill>
                  <a:srgbClr val="000000"/>
                </a:solidFill>
                <a:latin typeface="Calibri" panose="020F0502020204030204" pitchFamily="34" charset="0"/>
                <a:ea typeface="Calibri" panose="020F0502020204030204" pitchFamily="34" charset="0"/>
                <a:cs typeface="Arial" panose="020B0604020202020204" pitchFamily="34" charset="0"/>
              </a:rPr>
              <a:t>Grâce à ce type d’analyse en temps réel et à l’algorithme EOSCAL, les établissements ont pu </a:t>
            </a:r>
            <a:r>
              <a:rPr lang="fr-FR" sz="1200" b="1" i="1" kern="100">
                <a:solidFill>
                  <a:srgbClr val="000000"/>
                </a:solidFill>
                <a:latin typeface="Calibri" panose="020F0502020204030204" pitchFamily="34" charset="0"/>
                <a:ea typeface="Calibri" panose="020F0502020204030204" pitchFamily="34" charset="0"/>
                <a:cs typeface="Arial" panose="020B0604020202020204" pitchFamily="34" charset="0"/>
              </a:rPr>
              <a:t>réduire leurs consommations d’antibiotiques</a:t>
            </a:r>
            <a:r>
              <a:rPr lang="fr-FR" sz="1200" i="1" kern="100">
                <a:solidFill>
                  <a:srgbClr val="000000"/>
                </a:solidFill>
                <a:latin typeface="Calibri" panose="020F0502020204030204" pitchFamily="34" charset="0"/>
                <a:ea typeface="Calibri" panose="020F0502020204030204" pitchFamily="34" charset="0"/>
                <a:cs typeface="Arial" panose="020B0604020202020204" pitchFamily="34" charset="0"/>
              </a:rPr>
              <a:t> notamment en néonatalité</a:t>
            </a:r>
            <a:r>
              <a:rPr lang="fr-FR" sz="1200" i="1" kern="100" baseline="30000">
                <a:solidFill>
                  <a:srgbClr val="000000"/>
                </a:solidFill>
                <a:latin typeface="Calibri" panose="020F0502020204030204" pitchFamily="34" charset="0"/>
                <a:ea typeface="Calibri" panose="020F0502020204030204" pitchFamily="34" charset="0"/>
                <a:cs typeface="Arial" panose="020B0604020202020204" pitchFamily="34" charset="0"/>
              </a:rPr>
              <a:t>1</a:t>
            </a:r>
            <a:r>
              <a:rPr lang="fr-FR" sz="1200" i="1" kern="100">
                <a:solidFill>
                  <a:srgbClr val="000000"/>
                </a:solidFill>
                <a:latin typeface="Calibri" panose="020F0502020204030204" pitchFamily="34" charset="0"/>
                <a:ea typeface="Calibri" panose="020F0502020204030204" pitchFamily="34" charset="0"/>
                <a:cs typeface="Arial" panose="020B0604020202020204" pitchFamily="34" charset="0"/>
              </a:rPr>
              <a:t>, où une utilisation trop systématique des antibiotiques n’est </a:t>
            </a:r>
            <a:r>
              <a:rPr lang="fr-FR" sz="1200" b="1" i="1" kern="100">
                <a:solidFill>
                  <a:srgbClr val="000000"/>
                </a:solidFill>
                <a:latin typeface="Calibri" panose="020F0502020204030204" pitchFamily="34" charset="0"/>
                <a:ea typeface="Calibri" panose="020F0502020204030204" pitchFamily="34" charset="0"/>
                <a:cs typeface="Arial" panose="020B0604020202020204" pitchFamily="34" charset="0"/>
              </a:rPr>
              <a:t>pas nécessaire</a:t>
            </a:r>
            <a:r>
              <a:rPr lang="fr-FR" sz="1200" i="1" kern="100">
                <a:solidFill>
                  <a:srgbClr val="000000"/>
                </a:solidFill>
                <a:latin typeface="Calibri" panose="020F0502020204030204" pitchFamily="34" charset="0"/>
                <a:ea typeface="Calibri" panose="020F0502020204030204" pitchFamily="34" charset="0"/>
                <a:cs typeface="Arial" panose="020B0604020202020204" pitchFamily="34" charset="0"/>
              </a:rPr>
              <a:t>, voire </a:t>
            </a:r>
            <a:r>
              <a:rPr lang="fr-FR" sz="1200" b="1" i="1" kern="100">
                <a:solidFill>
                  <a:srgbClr val="000000"/>
                </a:solidFill>
                <a:latin typeface="Calibri" panose="020F0502020204030204" pitchFamily="34" charset="0"/>
                <a:ea typeface="Calibri" panose="020F0502020204030204" pitchFamily="34" charset="0"/>
                <a:cs typeface="Arial" panose="020B0604020202020204" pitchFamily="34" charset="0"/>
              </a:rPr>
              <a:t>augmente le risque de bactéries multi-résistantes</a:t>
            </a:r>
            <a:r>
              <a:rPr lang="fr-FR" sz="1200" i="1" kern="100" baseline="30000">
                <a:solidFill>
                  <a:srgbClr val="000000"/>
                </a:solidFill>
                <a:latin typeface="Calibri" panose="020F0502020204030204" pitchFamily="34" charset="0"/>
                <a:ea typeface="Calibri" panose="020F0502020204030204" pitchFamily="34" charset="0"/>
                <a:cs typeface="Arial" panose="020B0604020202020204" pitchFamily="34" charset="0"/>
              </a:rPr>
              <a:t>2</a:t>
            </a:r>
            <a:endParaRPr lang="fr-FR" sz="1200"/>
          </a:p>
          <a:p>
            <a:pPr marL="215914" lvl="1" indent="-107957">
              <a:lnSpc>
                <a:spcPts val="1200"/>
              </a:lnSpc>
              <a:buFont typeface="Arial"/>
              <a:buChar char="•"/>
            </a:pPr>
            <a:endParaRPr lang="fr-FR" sz="1200" spc="-40">
              <a:solidFill>
                <a:srgbClr val="0F271F"/>
              </a:solidFill>
              <a:ea typeface="Gatwick"/>
              <a:cs typeface="Gatwick"/>
              <a:sym typeface="Gatwick"/>
            </a:endParaRPr>
          </a:p>
        </p:txBody>
      </p:sp>
      <p:sp>
        <p:nvSpPr>
          <p:cNvPr id="9" name="TextBox 9"/>
          <p:cNvSpPr txBox="1"/>
          <p:nvPr/>
        </p:nvSpPr>
        <p:spPr>
          <a:xfrm>
            <a:off x="3525940" y="3526972"/>
            <a:ext cx="4324937" cy="243656"/>
          </a:xfrm>
          <a:prstGeom prst="rect">
            <a:avLst/>
          </a:prstGeom>
        </p:spPr>
        <p:txBody>
          <a:bodyPr wrap="square" lIns="0" tIns="0" rIns="0" bIns="0" rtlCol="0" anchor="t">
            <a:spAutoFit/>
          </a:bodyPr>
          <a:lstStyle/>
          <a:p>
            <a:pPr>
              <a:lnSpc>
                <a:spcPts val="1907"/>
              </a:lnSpc>
            </a:pPr>
            <a:r>
              <a:rPr lang="fr-FR" sz="1733" spc="-52">
                <a:solidFill>
                  <a:schemeClr val="accent6">
                    <a:lumMod val="90000"/>
                    <a:lumOff val="10000"/>
                  </a:schemeClr>
                </a:solidFill>
                <a:ea typeface="Gatwick Bold"/>
                <a:cs typeface="Gatwick Bold"/>
                <a:sym typeface="Gatwick Bold"/>
              </a:rPr>
              <a:t>Diminution de la mortalité</a:t>
            </a:r>
          </a:p>
        </p:txBody>
      </p:sp>
      <p:sp>
        <p:nvSpPr>
          <p:cNvPr id="10" name="TextBox 10"/>
          <p:cNvSpPr txBox="1"/>
          <p:nvPr/>
        </p:nvSpPr>
        <p:spPr>
          <a:xfrm>
            <a:off x="3525943" y="3807518"/>
            <a:ext cx="4477580" cy="369332"/>
          </a:xfrm>
          <a:prstGeom prst="rect">
            <a:avLst/>
          </a:prstGeom>
        </p:spPr>
        <p:txBody>
          <a:bodyPr wrap="square" lIns="0" tIns="0" rIns="0" bIns="0" rtlCol="0" anchor="t">
            <a:spAutoFit/>
          </a:bodyPr>
          <a:lstStyle/>
          <a:p>
            <a:pPr algn="just"/>
            <a:r>
              <a:rPr lang="fr-FR" sz="1200" i="1" u="none" strike="noStrike" baseline="0">
                <a:solidFill>
                  <a:srgbClr val="000000"/>
                </a:solidFill>
              </a:rPr>
              <a:t>dans les deux premières années de mise en œuvre opérationnelle, AAM a aidé à </a:t>
            </a:r>
            <a:r>
              <a:rPr lang="fr-FR" sz="1200" b="1" i="1" u="none" strike="noStrike" baseline="0">
                <a:solidFill>
                  <a:srgbClr val="000000"/>
                </a:solidFill>
              </a:rPr>
              <a:t>réduire la mortalité de 20 % </a:t>
            </a:r>
            <a:r>
              <a:rPr lang="fr-FR" sz="1200" i="1" u="none" strike="noStrike" baseline="0">
                <a:solidFill>
                  <a:srgbClr val="000000"/>
                </a:solidFill>
              </a:rPr>
              <a:t>dans le système de santé</a:t>
            </a:r>
            <a:r>
              <a:rPr lang="fr-FR" sz="1200" i="1" u="none" strike="noStrike" baseline="30000">
                <a:solidFill>
                  <a:srgbClr val="000000"/>
                </a:solidFill>
              </a:rPr>
              <a:t>3</a:t>
            </a:r>
            <a:endParaRPr lang="fr-FR" sz="1200" spc="-40">
              <a:solidFill>
                <a:srgbClr val="0F271F"/>
              </a:solidFill>
            </a:endParaRPr>
          </a:p>
        </p:txBody>
      </p:sp>
      <p:sp>
        <p:nvSpPr>
          <p:cNvPr id="11" name="TextBox 11"/>
          <p:cNvSpPr txBox="1"/>
          <p:nvPr/>
        </p:nvSpPr>
        <p:spPr>
          <a:xfrm>
            <a:off x="1855307" y="5188698"/>
            <a:ext cx="6007952" cy="541110"/>
          </a:xfrm>
          <a:prstGeom prst="rect">
            <a:avLst/>
          </a:prstGeom>
        </p:spPr>
        <p:txBody>
          <a:bodyPr wrap="square" lIns="0" tIns="0" rIns="0" bIns="0" rtlCol="0" anchor="t">
            <a:spAutoFit/>
          </a:bodyPr>
          <a:lstStyle/>
          <a:p>
            <a:pPr algn="just">
              <a:lnSpc>
                <a:spcPts val="1360"/>
              </a:lnSpc>
            </a:pPr>
            <a:r>
              <a:rPr lang="fr-FR" sz="1400" dirty="0">
                <a:solidFill>
                  <a:srgbClr val="0D7578"/>
                </a:solidFill>
                <a:sym typeface="Gatwick"/>
              </a:rPr>
              <a:t>L’utilisation en temps réel, au chevet du patient, des données de santé et de l’IA, permet des gains d’efficience sans précédent. Une réflexion sur la diffusion de solutions du type AAM doit être menée au niveau national et déployée en régions.</a:t>
            </a:r>
          </a:p>
        </p:txBody>
      </p:sp>
      <p:sp>
        <p:nvSpPr>
          <p:cNvPr id="4" name="Titre 3">
            <a:extLst>
              <a:ext uri="{FF2B5EF4-FFF2-40B4-BE49-F238E27FC236}">
                <a16:creationId xmlns:a16="http://schemas.microsoft.com/office/drawing/2014/main" id="{AA126A7F-6C59-5537-AC9D-5C79191343BD}"/>
              </a:ext>
            </a:extLst>
          </p:cNvPr>
          <p:cNvSpPr>
            <a:spLocks noGrp="1"/>
          </p:cNvSpPr>
          <p:nvPr>
            <p:ph type="title"/>
          </p:nvPr>
        </p:nvSpPr>
        <p:spPr>
          <a:xfrm>
            <a:off x="1306286" y="365125"/>
            <a:ext cx="8528876" cy="1325563"/>
          </a:xfrm>
        </p:spPr>
        <p:txBody>
          <a:bodyPr>
            <a:normAutofit/>
          </a:bodyPr>
          <a:lstStyle/>
          <a:p>
            <a:r>
              <a:rPr lang="fr-FR" sz="4000" dirty="0"/>
              <a:t>L’IA au lit des patients</a:t>
            </a:r>
            <a:endParaRPr lang="fr-FR" dirty="0"/>
          </a:p>
        </p:txBody>
      </p:sp>
      <p:sp>
        <p:nvSpPr>
          <p:cNvPr id="21" name="TextBox 21">
            <a:extLst>
              <a:ext uri="{FF2B5EF4-FFF2-40B4-BE49-F238E27FC236}">
                <a16:creationId xmlns:a16="http://schemas.microsoft.com/office/drawing/2014/main" id="{D15C8607-4955-77B4-3930-F526C8F69FB2}"/>
              </a:ext>
            </a:extLst>
          </p:cNvPr>
          <p:cNvSpPr txBox="1"/>
          <p:nvPr/>
        </p:nvSpPr>
        <p:spPr>
          <a:xfrm>
            <a:off x="1733208" y="6217128"/>
            <a:ext cx="6304170" cy="369332"/>
          </a:xfrm>
          <a:prstGeom prst="rect">
            <a:avLst/>
          </a:prstGeom>
        </p:spPr>
        <p:txBody>
          <a:bodyPr wrap="square" lIns="0" tIns="0" rIns="0" bIns="0" rtlCol="0" anchor="t">
            <a:spAutoFit/>
          </a:bodyPr>
          <a:lstStyle/>
          <a:p>
            <a:r>
              <a:rPr lang="en-US" sz="600" i="1">
                <a:solidFill>
                  <a:srgbClr val="231F20"/>
                </a:solidFill>
                <a:latin typeface="Calibri (MS) Light Italics"/>
              </a:rPr>
              <a:t>1. Lien </a:t>
            </a:r>
            <a:r>
              <a:rPr lang="en-US" sz="600" i="1" err="1">
                <a:solidFill>
                  <a:srgbClr val="231F20"/>
                </a:solidFill>
                <a:latin typeface="Calibri (MS) Light Italics"/>
              </a:rPr>
              <a:t>vers</a:t>
            </a:r>
            <a:r>
              <a:rPr lang="en-US" sz="600" i="1">
                <a:solidFill>
                  <a:srgbClr val="231F20"/>
                </a:solidFill>
                <a:latin typeface="Calibri (MS) Light Italics"/>
              </a:rPr>
              <a:t> </a:t>
            </a:r>
            <a:r>
              <a:rPr lang="en-US" sz="600" i="1" err="1">
                <a:solidFill>
                  <a:srgbClr val="231F20"/>
                </a:solidFill>
                <a:latin typeface="Calibri (MS) Light Italics"/>
              </a:rPr>
              <a:t>Neonal</a:t>
            </a:r>
            <a:r>
              <a:rPr lang="en-US" sz="600" i="1">
                <a:solidFill>
                  <a:srgbClr val="231F20"/>
                </a:solidFill>
                <a:latin typeface="Calibri (MS) Light Italics"/>
              </a:rPr>
              <a:t> Early-set sepsis calculator https://neonatalsepsiscalculator.kaiserpermanente.org/</a:t>
            </a:r>
          </a:p>
          <a:p>
            <a:r>
              <a:rPr lang="en-US" sz="600" i="1">
                <a:solidFill>
                  <a:srgbClr val="231F20"/>
                </a:solidFill>
                <a:latin typeface="Calibri (MS) Light Italics"/>
              </a:rPr>
              <a:t>2. </a:t>
            </a:r>
            <a:r>
              <a:rPr lang="en-US" sz="600" i="1" err="1">
                <a:solidFill>
                  <a:srgbClr val="231F20"/>
                </a:solidFill>
                <a:latin typeface="Calibri (MS) Light Italics"/>
              </a:rPr>
              <a:t>Kuzniewicz</a:t>
            </a:r>
            <a:r>
              <a:rPr lang="en-US" sz="600" i="1">
                <a:solidFill>
                  <a:srgbClr val="231F20"/>
                </a:solidFill>
                <a:latin typeface="Calibri (MS) Light Italics"/>
              </a:rPr>
              <a:t> MW, Puopolo KM, Fischer A, et al. A Quantitative, Risk-Based Approach to the Management of Neonatal Early-Onset Sepsis. JAMA </a:t>
            </a:r>
            <a:r>
              <a:rPr lang="en-US" sz="600" i="1" err="1">
                <a:solidFill>
                  <a:srgbClr val="231F20"/>
                </a:solidFill>
                <a:latin typeface="Calibri (MS) Light Italics"/>
              </a:rPr>
              <a:t>Pediatr</a:t>
            </a:r>
            <a:r>
              <a:rPr lang="en-US" sz="600" i="1">
                <a:solidFill>
                  <a:srgbClr val="231F20"/>
                </a:solidFill>
                <a:latin typeface="Calibri (MS) Light Italics"/>
              </a:rPr>
              <a:t>. 2017;</a:t>
            </a:r>
          </a:p>
          <a:p>
            <a:r>
              <a:rPr lang="en-US" sz="600" i="1">
                <a:solidFill>
                  <a:srgbClr val="231F20"/>
                </a:solidFill>
                <a:latin typeface="Calibri (MS) Light Italics"/>
              </a:rPr>
              <a:t>3.</a:t>
            </a:r>
            <a:r>
              <a:rPr lang="en-GB" sz="600" i="1">
                <a:solidFill>
                  <a:srgbClr val="231F20"/>
                </a:solidFill>
                <a:latin typeface="Calibri (MS) Light Italics"/>
              </a:rPr>
              <a:t> The Kaiser Permanente Northern California Advance Alert Monitor Program: An Automated Early Warning System for Adults at Risk for In-Hospital Clinical Deterioration. The Joint Commission Journal on Quality and Patient Safety 2022;</a:t>
            </a:r>
            <a:endParaRPr lang="en-US" sz="600" i="1">
              <a:solidFill>
                <a:srgbClr val="231F20"/>
              </a:solidFill>
              <a:latin typeface="Calibri (MS) Light Italics"/>
            </a:endParaRPr>
          </a:p>
        </p:txBody>
      </p:sp>
      <p:sp>
        <p:nvSpPr>
          <p:cNvPr id="3" name="ZoneTexte 2">
            <a:extLst>
              <a:ext uri="{FF2B5EF4-FFF2-40B4-BE49-F238E27FC236}">
                <a16:creationId xmlns:a16="http://schemas.microsoft.com/office/drawing/2014/main" id="{98FDE782-AD5A-83CC-873D-CD9C3F1359A7}"/>
              </a:ext>
            </a:extLst>
          </p:cNvPr>
          <p:cNvSpPr txBox="1"/>
          <p:nvPr/>
        </p:nvSpPr>
        <p:spPr>
          <a:xfrm>
            <a:off x="142478" y="2371582"/>
            <a:ext cx="3119336" cy="2492990"/>
          </a:xfrm>
          <a:prstGeom prst="rect">
            <a:avLst/>
          </a:prstGeom>
          <a:solidFill>
            <a:schemeClr val="bg1">
              <a:lumMod val="75000"/>
            </a:schemeClr>
          </a:solidFill>
        </p:spPr>
        <p:txBody>
          <a:bodyPr wrap="square">
            <a:spAutoFit/>
          </a:bodyPr>
          <a:lstStyle/>
          <a:p>
            <a:pPr algn="just"/>
            <a:r>
              <a:rPr lang="fr-FR" sz="1200" i="1" dirty="0"/>
              <a:t>Le système Advance </a:t>
            </a:r>
            <a:r>
              <a:rPr lang="fr-FR" sz="1200" i="1" dirty="0" err="1"/>
              <a:t>Alert</a:t>
            </a:r>
            <a:r>
              <a:rPr lang="fr-FR" sz="1200" i="1" dirty="0"/>
              <a:t> Monitor (AAM) analyse les constantes vitales, les résultats de laboratoire et d'autres variables pour générer des scores de risque de détérioration, selon le temps pour les patients adultes, dans les unités médicales comme chirurgicales.</a:t>
            </a:r>
          </a:p>
          <a:p>
            <a:pPr algn="just"/>
            <a:r>
              <a:rPr lang="fr-FR" sz="1200" i="1" u="none" strike="noStrike" baseline="0" dirty="0">
                <a:solidFill>
                  <a:srgbClr val="000000"/>
                </a:solidFill>
              </a:rPr>
              <a:t>Des équipes hospitalières évaluent à distance ces scores chaque heure et notifient les équipes de soins pour une réponse rapide en cas de détection d'une détérioration potentielle, permettant </a:t>
            </a:r>
            <a:r>
              <a:rPr lang="fr-FR" sz="1200" b="1" i="1" u="none" strike="noStrike" baseline="0" dirty="0">
                <a:solidFill>
                  <a:srgbClr val="000000"/>
                </a:solidFill>
              </a:rPr>
              <a:t>une évaluation rapide au chevet du patient et une adaptation du traitement</a:t>
            </a:r>
            <a:r>
              <a:rPr lang="fr-FR" sz="1200" i="1" u="none" strike="noStrike" baseline="0" dirty="0">
                <a:solidFill>
                  <a:srgbClr val="000000"/>
                </a:solidFill>
              </a:rPr>
              <a:t>.</a:t>
            </a:r>
          </a:p>
          <a:p>
            <a:pPr algn="just"/>
            <a:endParaRPr lang="fr-FR" sz="1200" i="1" dirty="0"/>
          </a:p>
        </p:txBody>
      </p:sp>
      <p:pic>
        <p:nvPicPr>
          <p:cNvPr id="6" name="Image 5">
            <a:extLst>
              <a:ext uri="{FF2B5EF4-FFF2-40B4-BE49-F238E27FC236}">
                <a16:creationId xmlns:a16="http://schemas.microsoft.com/office/drawing/2014/main" id="{48CC155B-90AF-C073-D9EC-13188B9AFD06}"/>
              </a:ext>
            </a:extLst>
          </p:cNvPr>
          <p:cNvPicPr>
            <a:picLocks noChangeAspect="1"/>
          </p:cNvPicPr>
          <p:nvPr/>
        </p:nvPicPr>
        <p:blipFill>
          <a:blip r:embed="rId2"/>
          <a:stretch>
            <a:fillRect/>
          </a:stretch>
        </p:blipFill>
        <p:spPr>
          <a:xfrm>
            <a:off x="8156766" y="1860825"/>
            <a:ext cx="2103615" cy="1875797"/>
          </a:xfrm>
          <a:prstGeom prst="rect">
            <a:avLst/>
          </a:prstGeom>
        </p:spPr>
      </p:pic>
      <p:pic>
        <p:nvPicPr>
          <p:cNvPr id="13" name="Image 12">
            <a:extLst>
              <a:ext uri="{FF2B5EF4-FFF2-40B4-BE49-F238E27FC236}">
                <a16:creationId xmlns:a16="http://schemas.microsoft.com/office/drawing/2014/main" id="{7DDF369B-5228-AD4C-7AAE-9509F774B5D9}"/>
              </a:ext>
            </a:extLst>
          </p:cNvPr>
          <p:cNvPicPr>
            <a:picLocks noChangeAspect="1"/>
          </p:cNvPicPr>
          <p:nvPr/>
        </p:nvPicPr>
        <p:blipFill>
          <a:blip r:embed="rId3"/>
          <a:stretch>
            <a:fillRect/>
          </a:stretch>
        </p:blipFill>
        <p:spPr>
          <a:xfrm>
            <a:off x="8967680" y="4336984"/>
            <a:ext cx="2103616" cy="1880144"/>
          </a:xfrm>
          <a:prstGeom prst="rect">
            <a:avLst/>
          </a:prstGeom>
        </p:spPr>
      </p:pic>
      <p:sp>
        <p:nvSpPr>
          <p:cNvPr id="14" name="Espace réservé du pied de page 13">
            <a:extLst>
              <a:ext uri="{FF2B5EF4-FFF2-40B4-BE49-F238E27FC236}">
                <a16:creationId xmlns:a16="http://schemas.microsoft.com/office/drawing/2014/main" id="{90EE7EF8-B15E-62E0-2176-F841C6325AB1}"/>
              </a:ext>
            </a:extLst>
          </p:cNvPr>
          <p:cNvSpPr>
            <a:spLocks noGrp="1"/>
          </p:cNvSpPr>
          <p:nvPr>
            <p:ph type="ftr" sz="quarter" idx="11"/>
          </p:nvPr>
        </p:nvSpPr>
        <p:spPr/>
        <p:txBody>
          <a:bodyPr/>
          <a:lstStyle/>
          <a:p>
            <a:r>
              <a:rPr lang="fr-FR"/>
              <a:t>Etude Efficience en santé - Août 2024</a:t>
            </a:r>
          </a:p>
        </p:txBody>
      </p:sp>
      <p:sp>
        <p:nvSpPr>
          <p:cNvPr id="19" name="Espace réservé du numéro de diapositive 18">
            <a:extLst>
              <a:ext uri="{FF2B5EF4-FFF2-40B4-BE49-F238E27FC236}">
                <a16:creationId xmlns:a16="http://schemas.microsoft.com/office/drawing/2014/main" id="{8E636D67-9EF8-6A43-5E6F-D49123733BF3}"/>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3028EA7-CCE8-BA44-A223-3032174B19F0}" type="slidenum">
              <a:rPr lang="fr-FR" smtClean="0"/>
              <a:pPr/>
              <a:t>14</a:t>
            </a:fld>
            <a:endParaRPr lang="fr-FR"/>
          </a:p>
        </p:txBody>
      </p:sp>
      <p:sp>
        <p:nvSpPr>
          <p:cNvPr id="23" name="ZoneTexte 22">
            <a:extLst>
              <a:ext uri="{FF2B5EF4-FFF2-40B4-BE49-F238E27FC236}">
                <a16:creationId xmlns:a16="http://schemas.microsoft.com/office/drawing/2014/main" id="{69938EF2-9EFA-DE62-F19A-E664F6242D59}"/>
              </a:ext>
            </a:extLst>
          </p:cNvPr>
          <p:cNvSpPr txBox="1"/>
          <p:nvPr/>
        </p:nvSpPr>
        <p:spPr>
          <a:xfrm>
            <a:off x="8930187" y="6244352"/>
            <a:ext cx="1089301" cy="184666"/>
          </a:xfrm>
          <a:prstGeom prst="rect">
            <a:avLst/>
          </a:prstGeom>
          <a:noFill/>
        </p:spPr>
        <p:txBody>
          <a:bodyPr wrap="square" rtlCol="0">
            <a:spAutoFit/>
          </a:bodyPr>
          <a:lstStyle/>
          <a:p>
            <a:r>
              <a:rPr lang="fr-FR" sz="600" i="1"/>
              <a:t>Source: 2</a:t>
            </a:r>
          </a:p>
        </p:txBody>
      </p:sp>
      <p:pic>
        <p:nvPicPr>
          <p:cNvPr id="1026" name="Picture 2" descr="Real-time in-hospital alerts associated with lower patient mortality -  Kaiser Permanente Division of Research">
            <a:extLst>
              <a:ext uri="{FF2B5EF4-FFF2-40B4-BE49-F238E27FC236}">
                <a16:creationId xmlns:a16="http://schemas.microsoft.com/office/drawing/2014/main" id="{FD884D0E-FFF3-7F23-5CC5-400D725DA0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8312" y="1374409"/>
            <a:ext cx="1501878" cy="64179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Freeform 24">
            <a:extLst>
              <a:ext uri="{FF2B5EF4-FFF2-40B4-BE49-F238E27FC236}">
                <a16:creationId xmlns:a16="http://schemas.microsoft.com/office/drawing/2014/main" id="{C4FDC4DB-16A3-CDCE-6CA5-639FEDB2CC50}"/>
              </a:ext>
            </a:extLst>
          </p:cNvPr>
          <p:cNvSpPr/>
          <p:nvPr/>
        </p:nvSpPr>
        <p:spPr>
          <a:xfrm rot="1374620">
            <a:off x="-599043" y="-910336"/>
            <a:ext cx="2600476" cy="2954749"/>
          </a:xfrm>
          <a:custGeom>
            <a:avLst/>
            <a:gdLst/>
            <a:ahLst/>
            <a:cxnLst/>
            <a:rect l="l" t="t" r="r" b="b"/>
            <a:pathLst>
              <a:path w="7616557" h="7815497">
                <a:moveTo>
                  <a:pt x="0" y="0"/>
                </a:moveTo>
                <a:lnTo>
                  <a:pt x="7616556" y="0"/>
                </a:lnTo>
                <a:lnTo>
                  <a:pt x="7616556" y="7815496"/>
                </a:lnTo>
                <a:lnTo>
                  <a:pt x="0" y="7815496"/>
                </a:lnTo>
                <a:lnTo>
                  <a:pt x="0" y="0"/>
                </a:lnTo>
                <a:close/>
              </a:path>
            </a:pathLst>
          </a:custGeom>
          <a:blipFill>
            <a:blip r:embed="rId5">
              <a:extLst>
                <a:ext uri="{96DAC541-7B7A-43D3-8B79-37D633B846F1}">
                  <asvg:svgBlip xmlns:asvg="http://schemas.microsoft.com/office/drawing/2016/SVG/main" r:embed="rId6"/>
                </a:ext>
              </a:extLst>
            </a:blip>
            <a:stretch>
              <a:fillRect l="-59676" t="-68764"/>
            </a:stretch>
          </a:blipFill>
        </p:spPr>
        <p:txBody>
          <a:bodyPr/>
          <a:lstStyle/>
          <a:p>
            <a:endParaRPr lang="fr-FR"/>
          </a:p>
        </p:txBody>
      </p:sp>
    </p:spTree>
    <p:extLst>
      <p:ext uri="{BB962C8B-B14F-4D97-AF65-F5344CB8AC3E}">
        <p14:creationId xmlns:p14="http://schemas.microsoft.com/office/powerpoint/2010/main" val="1947947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F9CE7A38-CD72-DA3B-8463-284AEF5E47EF}"/>
              </a:ext>
            </a:extLst>
          </p:cNvPr>
          <p:cNvPicPr>
            <a:picLocks noChangeAspect="1"/>
          </p:cNvPicPr>
          <p:nvPr/>
        </p:nvPicPr>
        <p:blipFill>
          <a:blip r:embed="rId2"/>
          <a:stretch>
            <a:fillRect/>
          </a:stretch>
        </p:blipFill>
        <p:spPr>
          <a:xfrm>
            <a:off x="6909575" y="1033463"/>
            <a:ext cx="4991278" cy="5143500"/>
          </a:xfrm>
          <a:prstGeom prst="rect">
            <a:avLst/>
          </a:prstGeom>
          <a:noFill/>
        </p:spPr>
      </p:pic>
      <p:sp>
        <p:nvSpPr>
          <p:cNvPr id="2" name="Titre 1">
            <a:extLst>
              <a:ext uri="{FF2B5EF4-FFF2-40B4-BE49-F238E27FC236}">
                <a16:creationId xmlns:a16="http://schemas.microsoft.com/office/drawing/2014/main" id="{7CFFE65B-1B90-DF52-F97D-9EA627FCC6C1}"/>
              </a:ext>
            </a:extLst>
          </p:cNvPr>
          <p:cNvSpPr>
            <a:spLocks noGrp="1"/>
          </p:cNvSpPr>
          <p:nvPr>
            <p:ph type="title"/>
          </p:nvPr>
        </p:nvSpPr>
        <p:spPr>
          <a:xfrm>
            <a:off x="3352800" y="345786"/>
            <a:ext cx="10515600" cy="1325563"/>
          </a:xfrm>
        </p:spPr>
        <p:txBody>
          <a:bodyPr/>
          <a:lstStyle/>
          <a:p>
            <a:r>
              <a:rPr lang="fr-FR" b="1" dirty="0">
                <a:solidFill>
                  <a:schemeClr val="accent1">
                    <a:lumMod val="75000"/>
                  </a:schemeClr>
                </a:solidFill>
                <a:latin typeface="+mn-lt"/>
              </a:rPr>
              <a:t>Pour un Plan National d’Efficience</a:t>
            </a:r>
          </a:p>
        </p:txBody>
      </p:sp>
      <p:sp>
        <p:nvSpPr>
          <p:cNvPr id="3" name="Espace réservé du pied de page 2">
            <a:extLst>
              <a:ext uri="{FF2B5EF4-FFF2-40B4-BE49-F238E27FC236}">
                <a16:creationId xmlns:a16="http://schemas.microsoft.com/office/drawing/2014/main" id="{DE351DF2-EB73-E584-E3D5-014F64C50877}"/>
              </a:ext>
            </a:extLst>
          </p:cNvPr>
          <p:cNvSpPr>
            <a:spLocks noGrp="1"/>
          </p:cNvSpPr>
          <p:nvPr>
            <p:ph type="ftr" sz="quarter" idx="11"/>
          </p:nvPr>
        </p:nvSpPr>
        <p:spPr/>
        <p:txBody>
          <a:bodyPr/>
          <a:lstStyle/>
          <a:p>
            <a:r>
              <a:rPr lang="fr-FR"/>
              <a:t>Etude Efficience en santé - Août 2024</a:t>
            </a:r>
          </a:p>
        </p:txBody>
      </p:sp>
      <p:sp>
        <p:nvSpPr>
          <p:cNvPr id="4" name="Espace réservé du numéro de diapositive 3">
            <a:extLst>
              <a:ext uri="{FF2B5EF4-FFF2-40B4-BE49-F238E27FC236}">
                <a16:creationId xmlns:a16="http://schemas.microsoft.com/office/drawing/2014/main" id="{86FC704F-366D-AAFA-02B9-70D963A9BDBE}"/>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3028EA7-CCE8-BA44-A223-3032174B19F0}" type="slidenum">
              <a:rPr lang="fr-FR" smtClean="0"/>
              <a:pPr/>
              <a:t>15</a:t>
            </a:fld>
            <a:endParaRPr lang="fr-FR"/>
          </a:p>
        </p:txBody>
      </p:sp>
      <p:sp>
        <p:nvSpPr>
          <p:cNvPr id="5" name="Freeform 2"/>
          <p:cNvSpPr/>
          <p:nvPr/>
        </p:nvSpPr>
        <p:spPr>
          <a:xfrm>
            <a:off x="1388403" y="2412554"/>
            <a:ext cx="686907" cy="656727"/>
          </a:xfrm>
          <a:custGeom>
            <a:avLst/>
            <a:gdLst/>
            <a:ahLst/>
            <a:cxnLst/>
            <a:rect l="l" t="t" r="r" b="b"/>
            <a:pathLst>
              <a:path w="1419225" h="1519920">
                <a:moveTo>
                  <a:pt x="0" y="0"/>
                </a:moveTo>
                <a:lnTo>
                  <a:pt x="1419225" y="0"/>
                </a:lnTo>
                <a:lnTo>
                  <a:pt x="1419225" y="1519920"/>
                </a:lnTo>
                <a:lnTo>
                  <a:pt x="0" y="15199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6" name="Freeform 3"/>
          <p:cNvSpPr/>
          <p:nvPr/>
        </p:nvSpPr>
        <p:spPr>
          <a:xfrm>
            <a:off x="1387783" y="3474508"/>
            <a:ext cx="686907" cy="518937"/>
          </a:xfrm>
          <a:custGeom>
            <a:avLst/>
            <a:gdLst/>
            <a:ahLst/>
            <a:cxnLst/>
            <a:rect l="l" t="t" r="r" b="b"/>
            <a:pathLst>
              <a:path w="1419225" h="1201019">
                <a:moveTo>
                  <a:pt x="0" y="0"/>
                </a:moveTo>
                <a:lnTo>
                  <a:pt x="1419225" y="0"/>
                </a:lnTo>
                <a:lnTo>
                  <a:pt x="1419225" y="1201019"/>
                </a:lnTo>
                <a:lnTo>
                  <a:pt x="0" y="12010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sp>
        <p:nvSpPr>
          <p:cNvPr id="8" name="TextBox 5"/>
          <p:cNvSpPr txBox="1"/>
          <p:nvPr/>
        </p:nvSpPr>
        <p:spPr>
          <a:xfrm>
            <a:off x="2349676" y="3154511"/>
            <a:ext cx="7632524" cy="2615460"/>
          </a:xfrm>
          <a:prstGeom prst="rect">
            <a:avLst/>
          </a:prstGeom>
          <a:solidFill>
            <a:schemeClr val="bg1">
              <a:lumMod val="95000"/>
            </a:schemeClr>
          </a:solidFill>
        </p:spPr>
        <p:txBody>
          <a:bodyPr wrap="square" lIns="0" tIns="0" rIns="0" bIns="0" rtlCol="0" anchor="t">
            <a:spAutoFit/>
          </a:bodyPr>
          <a:lstStyle/>
          <a:p>
            <a:pPr marL="694689" lvl="1" indent="-457200">
              <a:spcBef>
                <a:spcPts val="3600"/>
              </a:spcBef>
              <a:buFont typeface="+mj-lt"/>
              <a:buAutoNum type="arabicPeriod"/>
            </a:pPr>
            <a:r>
              <a:rPr lang="fr-FR" sz="2199" dirty="0">
                <a:solidFill>
                  <a:schemeClr val="accent1">
                    <a:lumMod val="75000"/>
                  </a:schemeClr>
                </a:solidFill>
                <a:ea typeface="Open Sauce"/>
                <a:cs typeface="Open Sauce"/>
                <a:sym typeface="Open Sauce"/>
              </a:rPr>
              <a:t>Mettre l’efficience au cœur du pilotage du système de santé</a:t>
            </a:r>
          </a:p>
          <a:p>
            <a:pPr marL="694689" lvl="1" indent="-457200">
              <a:spcBef>
                <a:spcPts val="3600"/>
              </a:spcBef>
              <a:buFont typeface="+mj-lt"/>
              <a:buAutoNum type="arabicPeriod"/>
            </a:pPr>
            <a:r>
              <a:rPr lang="fr-FR" sz="2199" dirty="0">
                <a:solidFill>
                  <a:schemeClr val="accent1">
                    <a:lumMod val="75000"/>
                  </a:schemeClr>
                </a:solidFill>
                <a:ea typeface="Open Sauce"/>
                <a:cs typeface="Open Sauce"/>
                <a:sym typeface="Open Sauce"/>
              </a:rPr>
              <a:t>Mobiliser les professionnels de santé et les patients dans la recherche d’efficience</a:t>
            </a:r>
          </a:p>
          <a:p>
            <a:pPr marL="694689" lvl="1" indent="-457200">
              <a:spcBef>
                <a:spcPts val="3600"/>
              </a:spcBef>
              <a:buFont typeface="+mj-lt"/>
              <a:buAutoNum type="arabicPeriod"/>
            </a:pPr>
            <a:r>
              <a:rPr lang="fr-FR" sz="2199" dirty="0">
                <a:solidFill>
                  <a:schemeClr val="accent1">
                    <a:lumMod val="75000"/>
                  </a:schemeClr>
                </a:solidFill>
                <a:ea typeface="Open Sauce"/>
                <a:cs typeface="Open Sauce"/>
                <a:sym typeface="Open Sauce"/>
              </a:rPr>
              <a:t>Mettre en place les outils et mécanismes qui favorisent l’efficience</a:t>
            </a:r>
          </a:p>
        </p:txBody>
      </p:sp>
      <p:sp>
        <p:nvSpPr>
          <p:cNvPr id="9" name="ZoneTexte 8">
            <a:extLst>
              <a:ext uri="{FF2B5EF4-FFF2-40B4-BE49-F238E27FC236}">
                <a16:creationId xmlns:a16="http://schemas.microsoft.com/office/drawing/2014/main" id="{D1A07C6A-B588-64D3-628A-474FE55D8935}"/>
              </a:ext>
            </a:extLst>
          </p:cNvPr>
          <p:cNvSpPr txBox="1"/>
          <p:nvPr/>
        </p:nvSpPr>
        <p:spPr>
          <a:xfrm>
            <a:off x="2279738" y="1927670"/>
            <a:ext cx="7929063" cy="523220"/>
          </a:xfrm>
          <a:prstGeom prst="rect">
            <a:avLst/>
          </a:prstGeom>
          <a:noFill/>
        </p:spPr>
        <p:txBody>
          <a:bodyPr wrap="square" rtlCol="0">
            <a:spAutoFit/>
          </a:bodyPr>
          <a:lstStyle/>
          <a:p>
            <a:r>
              <a:rPr lang="fr-FR" sz="2800" b="1" dirty="0">
                <a:solidFill>
                  <a:schemeClr val="accent1">
                    <a:lumMod val="75000"/>
                  </a:schemeClr>
                </a:solidFill>
              </a:rPr>
              <a:t>Un plan organisé en 3 axes essentiels : </a:t>
            </a:r>
          </a:p>
        </p:txBody>
      </p:sp>
      <p:sp>
        <p:nvSpPr>
          <p:cNvPr id="10" name="Freeform 5"/>
          <p:cNvSpPr/>
          <p:nvPr/>
        </p:nvSpPr>
        <p:spPr>
          <a:xfrm>
            <a:off x="1388403" y="4398672"/>
            <a:ext cx="686907" cy="64846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FR"/>
          </a:p>
        </p:txBody>
      </p:sp>
      <p:pic>
        <p:nvPicPr>
          <p:cNvPr id="11" name="Image 10">
            <a:extLst>
              <a:ext uri="{FF2B5EF4-FFF2-40B4-BE49-F238E27FC236}">
                <a16:creationId xmlns:a16="http://schemas.microsoft.com/office/drawing/2014/main" id="{65DE41E5-E8B6-6231-0DB0-D0C5F58499CE}"/>
              </a:ext>
            </a:extLst>
          </p:cNvPr>
          <p:cNvPicPr/>
          <p:nvPr/>
        </p:nvPicPr>
        <p:blipFill>
          <a:blip r:embed="rId9"/>
          <a:stretch>
            <a:fillRect/>
          </a:stretch>
        </p:blipFill>
        <p:spPr>
          <a:xfrm>
            <a:off x="291147" y="365125"/>
            <a:ext cx="1094105" cy="1409700"/>
          </a:xfrm>
          <a:prstGeom prst="rect">
            <a:avLst/>
          </a:prstGeom>
        </p:spPr>
      </p:pic>
    </p:spTree>
    <p:extLst>
      <p:ext uri="{BB962C8B-B14F-4D97-AF65-F5344CB8AC3E}">
        <p14:creationId xmlns:p14="http://schemas.microsoft.com/office/powerpoint/2010/main" val="3921412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8A4530DF-D53A-A723-675B-6EFA1538C1B0}"/>
              </a:ext>
            </a:extLst>
          </p:cNvPr>
          <p:cNvPicPr>
            <a:picLocks noChangeAspect="1"/>
          </p:cNvPicPr>
          <p:nvPr/>
        </p:nvPicPr>
        <p:blipFill>
          <a:blip r:embed="rId2"/>
          <a:stretch>
            <a:fillRect/>
          </a:stretch>
        </p:blipFill>
        <p:spPr>
          <a:xfrm>
            <a:off x="6909575" y="1033463"/>
            <a:ext cx="4991278" cy="5143500"/>
          </a:xfrm>
          <a:prstGeom prst="rect">
            <a:avLst/>
          </a:prstGeom>
          <a:noFill/>
        </p:spPr>
      </p:pic>
      <p:sp>
        <p:nvSpPr>
          <p:cNvPr id="36" name="Rectangle 35">
            <a:extLst>
              <a:ext uri="{FF2B5EF4-FFF2-40B4-BE49-F238E27FC236}">
                <a16:creationId xmlns:a16="http://schemas.microsoft.com/office/drawing/2014/main" id="{96CE4AA1-0D72-A39D-0561-3B217BC3EA3A}"/>
              </a:ext>
            </a:extLst>
          </p:cNvPr>
          <p:cNvSpPr/>
          <p:nvPr/>
        </p:nvSpPr>
        <p:spPr>
          <a:xfrm>
            <a:off x="5026222" y="2077076"/>
            <a:ext cx="6327578" cy="367038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136AAD73-2CAA-CD38-2F86-37553DA8100A}"/>
              </a:ext>
            </a:extLst>
          </p:cNvPr>
          <p:cNvSpPr>
            <a:spLocks noGrp="1"/>
          </p:cNvSpPr>
          <p:nvPr>
            <p:ph type="title"/>
          </p:nvPr>
        </p:nvSpPr>
        <p:spPr>
          <a:xfrm>
            <a:off x="1849582" y="322015"/>
            <a:ext cx="11561618" cy="1325563"/>
          </a:xfrm>
        </p:spPr>
        <p:txBody>
          <a:bodyPr>
            <a:normAutofit/>
          </a:bodyPr>
          <a:lstStyle/>
          <a:p>
            <a:r>
              <a:rPr lang="fr-FR" sz="3200" b="1" dirty="0">
                <a:solidFill>
                  <a:schemeClr val="accent1">
                    <a:lumMod val="75000"/>
                  </a:schemeClr>
                </a:solidFill>
                <a:latin typeface="+mn-lt"/>
                <a:ea typeface="Open Sauce"/>
                <a:cs typeface="Open Sauce"/>
                <a:sym typeface="Open Sauce"/>
              </a:rPr>
              <a:t>Mettre l’efficience au cœur du pilotage du système de santé</a:t>
            </a:r>
            <a:br>
              <a:rPr lang="fr-FR" sz="4400" dirty="0">
                <a:solidFill>
                  <a:schemeClr val="accent1">
                    <a:lumMod val="75000"/>
                  </a:schemeClr>
                </a:solidFill>
                <a:ea typeface="Open Sauce"/>
                <a:cs typeface="Open Sauce"/>
                <a:sym typeface="Open Sauce"/>
              </a:rPr>
            </a:br>
            <a:endParaRPr lang="fr-FR" dirty="0"/>
          </a:p>
        </p:txBody>
      </p:sp>
      <p:sp>
        <p:nvSpPr>
          <p:cNvPr id="3" name="Espace réservé du pied de page 2">
            <a:extLst>
              <a:ext uri="{FF2B5EF4-FFF2-40B4-BE49-F238E27FC236}">
                <a16:creationId xmlns:a16="http://schemas.microsoft.com/office/drawing/2014/main" id="{5EEE2279-C082-0592-1D01-D828FE26B5CE}"/>
              </a:ext>
            </a:extLst>
          </p:cNvPr>
          <p:cNvSpPr>
            <a:spLocks noGrp="1"/>
          </p:cNvSpPr>
          <p:nvPr>
            <p:ph type="ftr" sz="quarter" idx="11"/>
          </p:nvPr>
        </p:nvSpPr>
        <p:spPr/>
        <p:txBody>
          <a:bodyPr/>
          <a:lstStyle/>
          <a:p>
            <a:r>
              <a:rPr lang="fr-FR"/>
              <a:t>Etude Efficience en santé - Août 2024</a:t>
            </a:r>
          </a:p>
        </p:txBody>
      </p:sp>
      <p:sp>
        <p:nvSpPr>
          <p:cNvPr id="4" name="Espace réservé du numéro de diapositive 3">
            <a:extLst>
              <a:ext uri="{FF2B5EF4-FFF2-40B4-BE49-F238E27FC236}">
                <a16:creationId xmlns:a16="http://schemas.microsoft.com/office/drawing/2014/main" id="{6EFD88EE-8849-A7DA-591D-B80D8082928A}"/>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3028EA7-CCE8-BA44-A223-3032174B19F0}" type="slidenum">
              <a:rPr lang="fr-FR" smtClean="0"/>
              <a:pPr/>
              <a:t>16</a:t>
            </a:fld>
            <a:endParaRPr lang="fr-FR"/>
          </a:p>
        </p:txBody>
      </p:sp>
      <p:sp>
        <p:nvSpPr>
          <p:cNvPr id="5" name="Rectangle 4">
            <a:extLst>
              <a:ext uri="{FF2B5EF4-FFF2-40B4-BE49-F238E27FC236}">
                <a16:creationId xmlns:a16="http://schemas.microsoft.com/office/drawing/2014/main" id="{0DAC8D34-69EC-14BF-42FA-6F1CCBAFFF89}"/>
              </a:ext>
            </a:extLst>
          </p:cNvPr>
          <p:cNvSpPr/>
          <p:nvPr/>
        </p:nvSpPr>
        <p:spPr>
          <a:xfrm>
            <a:off x="349624" y="1855694"/>
            <a:ext cx="2635623" cy="4376536"/>
          </a:xfrm>
          <a:prstGeom prst="rect">
            <a:avLst/>
          </a:prstGeom>
          <a:solidFill>
            <a:schemeClr val="bg2">
              <a:lumMod val="20000"/>
              <a:lumOff val="80000"/>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58775" marR="690880" defTabSz="2151063"/>
            <a:endParaRPr lang="fr-FR" sz="1800" b="1" kern="100">
              <a:effectLst/>
              <a:latin typeface="Calibri" panose="020F0502020204030204" pitchFamily="34" charset="0"/>
              <a:ea typeface="Calibri" panose="020F050202020403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7675FD13-5EF8-8CD7-B700-FDD40D648024}"/>
              </a:ext>
            </a:extLst>
          </p:cNvPr>
          <p:cNvSpPr txBox="1"/>
          <p:nvPr/>
        </p:nvSpPr>
        <p:spPr>
          <a:xfrm>
            <a:off x="591671" y="2612801"/>
            <a:ext cx="2151529" cy="1200329"/>
          </a:xfrm>
          <a:prstGeom prst="rect">
            <a:avLst/>
          </a:prstGeom>
          <a:solidFill>
            <a:schemeClr val="bg2">
              <a:lumMod val="20000"/>
              <a:lumOff val="80000"/>
            </a:schemeClr>
          </a:solidFill>
        </p:spPr>
        <p:txBody>
          <a:bodyPr wrap="square" rtlCol="0">
            <a:spAutoFit/>
          </a:bodyPr>
          <a:lstStyle/>
          <a:p>
            <a:pPr marL="237489" lvl="1">
              <a:lnSpc>
                <a:spcPct val="150000"/>
              </a:lnSpc>
              <a:spcBef>
                <a:spcPts val="3600"/>
              </a:spcBef>
            </a:pPr>
            <a:r>
              <a:rPr lang="en-US" sz="3600" b="1" dirty="0">
                <a:solidFill>
                  <a:srgbClr val="FF0000"/>
                </a:solidFill>
                <a:ea typeface="Open Sauce"/>
                <a:cs typeface="Open Sauce"/>
                <a:sym typeface="Open Sauce"/>
              </a:rPr>
              <a:t>Axe 1</a:t>
            </a:r>
          </a:p>
          <a:p>
            <a:endParaRPr lang="fr-FR" b="1" dirty="0"/>
          </a:p>
        </p:txBody>
      </p:sp>
      <p:grpSp>
        <p:nvGrpSpPr>
          <p:cNvPr id="35" name="Groupe 34">
            <a:extLst>
              <a:ext uri="{FF2B5EF4-FFF2-40B4-BE49-F238E27FC236}">
                <a16:creationId xmlns:a16="http://schemas.microsoft.com/office/drawing/2014/main" id="{4632A394-177C-CF30-AEA5-AEA4F8FE719D}"/>
              </a:ext>
            </a:extLst>
          </p:cNvPr>
          <p:cNvGrpSpPr/>
          <p:nvPr/>
        </p:nvGrpSpPr>
        <p:grpSpPr>
          <a:xfrm>
            <a:off x="5078933" y="2077319"/>
            <a:ext cx="6274867" cy="3556551"/>
            <a:chOff x="4286027" y="2077319"/>
            <a:chExt cx="4076521" cy="3556551"/>
          </a:xfrm>
        </p:grpSpPr>
        <p:sp>
          <p:nvSpPr>
            <p:cNvPr id="27" name="TextBox 64">
              <a:extLst>
                <a:ext uri="{FF2B5EF4-FFF2-40B4-BE49-F238E27FC236}">
                  <a16:creationId xmlns:a16="http://schemas.microsoft.com/office/drawing/2014/main" id="{ADB79A58-77C2-6D50-9103-4E9CE8DDC664}"/>
                </a:ext>
              </a:extLst>
            </p:cNvPr>
            <p:cNvSpPr txBox="1"/>
            <p:nvPr/>
          </p:nvSpPr>
          <p:spPr>
            <a:xfrm>
              <a:off x="4286027" y="2077319"/>
              <a:ext cx="3807957" cy="430887"/>
            </a:xfrm>
            <a:prstGeom prst="rect">
              <a:avLst/>
            </a:prstGeom>
          </p:spPr>
          <p:txBody>
            <a:bodyPr wrap="square" lIns="0" tIns="0" rIns="0" bIns="0" rtlCol="0" anchor="t">
              <a:spAutoFit/>
            </a:bodyPr>
            <a:lstStyle/>
            <a:p>
              <a:pPr algn="l"/>
              <a:r>
                <a:rPr lang="fr-FR" sz="1400" b="1" dirty="0">
                  <a:solidFill>
                    <a:schemeClr val="accent1">
                      <a:lumMod val="75000"/>
                    </a:schemeClr>
                  </a:solidFill>
                </a:rPr>
                <a:t>Elaborer et mettre en œuvre une loi d’organisation et de programmation en santé centrée sur la recherche d’efficience</a:t>
              </a:r>
            </a:p>
          </p:txBody>
        </p:sp>
        <p:sp>
          <p:nvSpPr>
            <p:cNvPr id="28" name="TextBox 65">
              <a:extLst>
                <a:ext uri="{FF2B5EF4-FFF2-40B4-BE49-F238E27FC236}">
                  <a16:creationId xmlns:a16="http://schemas.microsoft.com/office/drawing/2014/main" id="{88AF503F-6C1F-3364-4FA0-5ABE69920CC0}"/>
                </a:ext>
              </a:extLst>
            </p:cNvPr>
            <p:cNvSpPr txBox="1"/>
            <p:nvPr/>
          </p:nvSpPr>
          <p:spPr>
            <a:xfrm>
              <a:off x="4286027" y="4845897"/>
              <a:ext cx="3935845" cy="787973"/>
            </a:xfrm>
            <a:prstGeom prst="rect">
              <a:avLst/>
            </a:prstGeom>
          </p:spPr>
          <p:txBody>
            <a:bodyPr wrap="square" lIns="0" tIns="0" rIns="0" bIns="0" rtlCol="0" anchor="t">
              <a:spAutoFit/>
            </a:bodyPr>
            <a:lstStyle/>
            <a:p>
              <a:pPr marL="0" lvl="1" indent="0" algn="l">
                <a:lnSpc>
                  <a:spcPts val="2100"/>
                </a:lnSpc>
              </a:pPr>
              <a:r>
                <a:rPr lang="fr-FR" sz="1400" b="1" dirty="0">
                  <a:solidFill>
                    <a:schemeClr val="accent1">
                      <a:lumMod val="75000"/>
                    </a:schemeClr>
                  </a:solidFill>
                </a:rPr>
                <a:t>Décliner la recherche d’efficience au niveau des agences d’expertises, des institutions et des organisations régionales</a:t>
              </a:r>
            </a:p>
          </p:txBody>
        </p:sp>
        <p:sp>
          <p:nvSpPr>
            <p:cNvPr id="29" name="TextBox 66">
              <a:extLst>
                <a:ext uri="{FF2B5EF4-FFF2-40B4-BE49-F238E27FC236}">
                  <a16:creationId xmlns:a16="http://schemas.microsoft.com/office/drawing/2014/main" id="{D48C8FE8-21AD-1E46-412C-4CD335F7230E}"/>
                </a:ext>
              </a:extLst>
            </p:cNvPr>
            <p:cNvSpPr txBox="1"/>
            <p:nvPr/>
          </p:nvSpPr>
          <p:spPr>
            <a:xfrm>
              <a:off x="4286027" y="3703982"/>
              <a:ext cx="4076521" cy="215444"/>
            </a:xfrm>
            <a:prstGeom prst="rect">
              <a:avLst/>
            </a:prstGeom>
          </p:spPr>
          <p:txBody>
            <a:bodyPr wrap="square" lIns="0" tIns="0" rIns="0" bIns="0" rtlCol="0" anchor="t">
              <a:spAutoFit/>
            </a:bodyPr>
            <a:lstStyle/>
            <a:p>
              <a:pPr marL="0" lvl="1" indent="0" algn="l">
                <a:spcBef>
                  <a:spcPct val="0"/>
                </a:spcBef>
              </a:pPr>
              <a:r>
                <a:rPr lang="fr-FR" sz="1400" b="1" dirty="0">
                  <a:solidFill>
                    <a:schemeClr val="accent1">
                      <a:lumMod val="75000"/>
                    </a:schemeClr>
                  </a:solidFill>
                </a:rPr>
                <a:t>Permettre la fongibilité des enveloppes budgétaires consacrées à la santé</a:t>
              </a:r>
            </a:p>
          </p:txBody>
        </p:sp>
        <p:sp>
          <p:nvSpPr>
            <p:cNvPr id="30" name="TextBox 67">
              <a:extLst>
                <a:ext uri="{FF2B5EF4-FFF2-40B4-BE49-F238E27FC236}">
                  <a16:creationId xmlns:a16="http://schemas.microsoft.com/office/drawing/2014/main" id="{F9095D0A-BB22-531E-1379-49AB7B87F844}"/>
                </a:ext>
              </a:extLst>
            </p:cNvPr>
            <p:cNvSpPr txBox="1"/>
            <p:nvPr/>
          </p:nvSpPr>
          <p:spPr>
            <a:xfrm>
              <a:off x="4286027" y="2954482"/>
              <a:ext cx="3935845" cy="249299"/>
            </a:xfrm>
            <a:prstGeom prst="rect">
              <a:avLst/>
            </a:prstGeom>
          </p:spPr>
          <p:txBody>
            <a:bodyPr wrap="square" lIns="0" tIns="0" rIns="0" bIns="0" rtlCol="0" anchor="t">
              <a:spAutoFit/>
            </a:bodyPr>
            <a:lstStyle/>
            <a:p>
              <a:pPr marL="0" lvl="1" indent="0" algn="l">
                <a:lnSpc>
                  <a:spcPts val="2100"/>
                </a:lnSpc>
              </a:pPr>
              <a:r>
                <a:rPr lang="fr-FR" sz="1400" b="1" dirty="0">
                  <a:solidFill>
                    <a:schemeClr val="accent1">
                      <a:lumMod val="75000"/>
                    </a:schemeClr>
                  </a:solidFill>
                </a:rPr>
                <a:t>Inscrire la Loi de Financement de la Sécurité Sociale dans un cadre pluriannuel</a:t>
              </a:r>
            </a:p>
          </p:txBody>
        </p:sp>
        <p:sp>
          <p:nvSpPr>
            <p:cNvPr id="31" name="TextBox 68">
              <a:extLst>
                <a:ext uri="{FF2B5EF4-FFF2-40B4-BE49-F238E27FC236}">
                  <a16:creationId xmlns:a16="http://schemas.microsoft.com/office/drawing/2014/main" id="{BCF6D0D5-40C5-52CB-280F-E74E3BA6B8BC}"/>
                </a:ext>
              </a:extLst>
            </p:cNvPr>
            <p:cNvSpPr txBox="1"/>
            <p:nvPr/>
          </p:nvSpPr>
          <p:spPr>
            <a:xfrm>
              <a:off x="4286027" y="4365701"/>
              <a:ext cx="3935845" cy="518604"/>
            </a:xfrm>
            <a:prstGeom prst="rect">
              <a:avLst/>
            </a:prstGeom>
          </p:spPr>
          <p:txBody>
            <a:bodyPr wrap="square" lIns="0" tIns="0" rIns="0" bIns="0" rtlCol="0" anchor="t">
              <a:spAutoFit/>
            </a:bodyPr>
            <a:lstStyle/>
            <a:p>
              <a:pPr marL="0" lvl="1" indent="0" algn="l">
                <a:lnSpc>
                  <a:spcPts val="2100"/>
                </a:lnSpc>
              </a:pPr>
              <a:r>
                <a:rPr lang="fr-FR" sz="1400" b="1" dirty="0">
                  <a:solidFill>
                    <a:schemeClr val="accent1">
                      <a:lumMod val="75000"/>
                    </a:schemeClr>
                  </a:solidFill>
                </a:rPr>
                <a:t>Créer un Secrétariat Général pour l’efficience en santé </a:t>
              </a:r>
            </a:p>
          </p:txBody>
        </p:sp>
      </p:grpSp>
      <p:sp>
        <p:nvSpPr>
          <p:cNvPr id="38" name="Ellipse 37">
            <a:extLst>
              <a:ext uri="{FF2B5EF4-FFF2-40B4-BE49-F238E27FC236}">
                <a16:creationId xmlns:a16="http://schemas.microsoft.com/office/drawing/2014/main" id="{78A3A95C-07D7-A04E-DD29-FE6C1409AFE6}"/>
              </a:ext>
            </a:extLst>
          </p:cNvPr>
          <p:cNvSpPr/>
          <p:nvPr/>
        </p:nvSpPr>
        <p:spPr>
          <a:xfrm>
            <a:off x="4327679" y="2179294"/>
            <a:ext cx="377270" cy="370876"/>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39" name="Ellipse 38">
            <a:extLst>
              <a:ext uri="{FF2B5EF4-FFF2-40B4-BE49-F238E27FC236}">
                <a16:creationId xmlns:a16="http://schemas.microsoft.com/office/drawing/2014/main" id="{6824FE57-567D-A49B-53E4-91F01AD6F148}"/>
              </a:ext>
            </a:extLst>
          </p:cNvPr>
          <p:cNvSpPr/>
          <p:nvPr/>
        </p:nvSpPr>
        <p:spPr>
          <a:xfrm>
            <a:off x="4327679" y="2915968"/>
            <a:ext cx="377270" cy="370876"/>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2</a:t>
            </a:r>
          </a:p>
        </p:txBody>
      </p:sp>
      <p:sp>
        <p:nvSpPr>
          <p:cNvPr id="40" name="Ellipse 39">
            <a:extLst>
              <a:ext uri="{FF2B5EF4-FFF2-40B4-BE49-F238E27FC236}">
                <a16:creationId xmlns:a16="http://schemas.microsoft.com/office/drawing/2014/main" id="{498790EC-D7D2-6008-E362-45907BCB5B45}"/>
              </a:ext>
            </a:extLst>
          </p:cNvPr>
          <p:cNvSpPr/>
          <p:nvPr/>
        </p:nvSpPr>
        <p:spPr>
          <a:xfrm>
            <a:off x="4327679" y="3652642"/>
            <a:ext cx="377270" cy="370876"/>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3</a:t>
            </a:r>
          </a:p>
        </p:txBody>
      </p:sp>
      <p:sp>
        <p:nvSpPr>
          <p:cNvPr id="41" name="Ellipse 40">
            <a:extLst>
              <a:ext uri="{FF2B5EF4-FFF2-40B4-BE49-F238E27FC236}">
                <a16:creationId xmlns:a16="http://schemas.microsoft.com/office/drawing/2014/main" id="{FB717DD5-43A2-77A6-13FB-ED1AB017AF3C}"/>
              </a:ext>
            </a:extLst>
          </p:cNvPr>
          <p:cNvSpPr/>
          <p:nvPr/>
        </p:nvSpPr>
        <p:spPr>
          <a:xfrm>
            <a:off x="4327679" y="4389317"/>
            <a:ext cx="377270" cy="370876"/>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4</a:t>
            </a:r>
          </a:p>
        </p:txBody>
      </p:sp>
      <p:sp>
        <p:nvSpPr>
          <p:cNvPr id="42" name="Ellipse 41">
            <a:extLst>
              <a:ext uri="{FF2B5EF4-FFF2-40B4-BE49-F238E27FC236}">
                <a16:creationId xmlns:a16="http://schemas.microsoft.com/office/drawing/2014/main" id="{C59001D7-354F-DF68-59D1-CB0B07A9A7B1}"/>
              </a:ext>
            </a:extLst>
          </p:cNvPr>
          <p:cNvSpPr/>
          <p:nvPr/>
        </p:nvSpPr>
        <p:spPr>
          <a:xfrm>
            <a:off x="4327679" y="5125992"/>
            <a:ext cx="377270" cy="370876"/>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5</a:t>
            </a:r>
          </a:p>
        </p:txBody>
      </p:sp>
      <p:pic>
        <p:nvPicPr>
          <p:cNvPr id="8" name="Image 7">
            <a:extLst>
              <a:ext uri="{FF2B5EF4-FFF2-40B4-BE49-F238E27FC236}">
                <a16:creationId xmlns:a16="http://schemas.microsoft.com/office/drawing/2014/main" id="{F9EBA085-0F7B-DE44-67E0-B1DEA541F859}"/>
              </a:ext>
            </a:extLst>
          </p:cNvPr>
          <p:cNvPicPr/>
          <p:nvPr/>
        </p:nvPicPr>
        <p:blipFill>
          <a:blip r:embed="rId3"/>
          <a:stretch>
            <a:fillRect/>
          </a:stretch>
        </p:blipFill>
        <p:spPr>
          <a:xfrm>
            <a:off x="291147" y="365125"/>
            <a:ext cx="1094105" cy="1409700"/>
          </a:xfrm>
          <a:prstGeom prst="rect">
            <a:avLst/>
          </a:prstGeom>
        </p:spPr>
      </p:pic>
    </p:spTree>
    <p:extLst>
      <p:ext uri="{BB962C8B-B14F-4D97-AF65-F5344CB8AC3E}">
        <p14:creationId xmlns:p14="http://schemas.microsoft.com/office/powerpoint/2010/main" val="3886192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D60E4D1-36FF-B1A3-6B71-5B9F2E0F3996}"/>
              </a:ext>
            </a:extLst>
          </p:cNvPr>
          <p:cNvPicPr>
            <a:picLocks noChangeAspect="1"/>
          </p:cNvPicPr>
          <p:nvPr/>
        </p:nvPicPr>
        <p:blipFill>
          <a:blip r:embed="rId2"/>
          <a:stretch>
            <a:fillRect/>
          </a:stretch>
        </p:blipFill>
        <p:spPr>
          <a:xfrm>
            <a:off x="6909575" y="1033463"/>
            <a:ext cx="4991278" cy="5143500"/>
          </a:xfrm>
          <a:prstGeom prst="rect">
            <a:avLst/>
          </a:prstGeom>
          <a:noFill/>
        </p:spPr>
      </p:pic>
      <p:sp>
        <p:nvSpPr>
          <p:cNvPr id="36" name="Rectangle 35">
            <a:extLst>
              <a:ext uri="{FF2B5EF4-FFF2-40B4-BE49-F238E27FC236}">
                <a16:creationId xmlns:a16="http://schemas.microsoft.com/office/drawing/2014/main" id="{96CE4AA1-0D72-A39D-0561-3B217BC3EA3A}"/>
              </a:ext>
            </a:extLst>
          </p:cNvPr>
          <p:cNvSpPr/>
          <p:nvPr/>
        </p:nvSpPr>
        <p:spPr>
          <a:xfrm>
            <a:off x="5026003" y="2027027"/>
            <a:ext cx="6715724" cy="367038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136AAD73-2CAA-CD38-2F86-37553DA8100A}"/>
              </a:ext>
            </a:extLst>
          </p:cNvPr>
          <p:cNvSpPr>
            <a:spLocks noGrp="1"/>
          </p:cNvSpPr>
          <p:nvPr>
            <p:ph type="title"/>
          </p:nvPr>
        </p:nvSpPr>
        <p:spPr>
          <a:xfrm>
            <a:off x="1797626" y="365125"/>
            <a:ext cx="9944101" cy="1325563"/>
          </a:xfrm>
        </p:spPr>
        <p:txBody>
          <a:bodyPr>
            <a:normAutofit fontScale="90000"/>
          </a:bodyPr>
          <a:lstStyle/>
          <a:p>
            <a:r>
              <a:rPr lang="fr-FR" sz="4400" b="1" dirty="0">
                <a:solidFill>
                  <a:schemeClr val="accent1">
                    <a:lumMod val="75000"/>
                  </a:schemeClr>
                </a:solidFill>
                <a:latin typeface="+mn-lt"/>
                <a:ea typeface="Open Sauce"/>
                <a:cs typeface="Open Sauce"/>
                <a:sym typeface="Open Sauce"/>
              </a:rPr>
              <a:t>Mobiliser les professionnels de santé et les patients dans la recherche d’efficience</a:t>
            </a:r>
            <a:br>
              <a:rPr lang="fr-FR" sz="4400" dirty="0">
                <a:solidFill>
                  <a:schemeClr val="accent1">
                    <a:lumMod val="75000"/>
                  </a:schemeClr>
                </a:solidFill>
                <a:ea typeface="Open Sauce"/>
                <a:cs typeface="Open Sauce"/>
                <a:sym typeface="Open Sauce"/>
              </a:rPr>
            </a:br>
            <a:endParaRPr lang="fr-FR" dirty="0"/>
          </a:p>
        </p:txBody>
      </p:sp>
      <p:sp>
        <p:nvSpPr>
          <p:cNvPr id="3" name="Espace réservé du pied de page 2">
            <a:extLst>
              <a:ext uri="{FF2B5EF4-FFF2-40B4-BE49-F238E27FC236}">
                <a16:creationId xmlns:a16="http://schemas.microsoft.com/office/drawing/2014/main" id="{5EEE2279-C082-0592-1D01-D828FE26B5CE}"/>
              </a:ext>
            </a:extLst>
          </p:cNvPr>
          <p:cNvSpPr>
            <a:spLocks noGrp="1"/>
          </p:cNvSpPr>
          <p:nvPr>
            <p:ph type="ftr" sz="quarter" idx="11"/>
          </p:nvPr>
        </p:nvSpPr>
        <p:spPr/>
        <p:txBody>
          <a:bodyPr/>
          <a:lstStyle/>
          <a:p>
            <a:r>
              <a:rPr lang="fr-FR"/>
              <a:t>Etude Efficience en santé - Août 2024</a:t>
            </a:r>
          </a:p>
        </p:txBody>
      </p:sp>
      <p:sp>
        <p:nvSpPr>
          <p:cNvPr id="4" name="Espace réservé du numéro de diapositive 3">
            <a:extLst>
              <a:ext uri="{FF2B5EF4-FFF2-40B4-BE49-F238E27FC236}">
                <a16:creationId xmlns:a16="http://schemas.microsoft.com/office/drawing/2014/main" id="{6EFD88EE-8849-A7DA-591D-B80D8082928A}"/>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3028EA7-CCE8-BA44-A223-3032174B19F0}" type="slidenum">
              <a:rPr lang="fr-FR" smtClean="0"/>
              <a:pPr/>
              <a:t>17</a:t>
            </a:fld>
            <a:endParaRPr lang="fr-FR"/>
          </a:p>
        </p:txBody>
      </p:sp>
      <p:sp>
        <p:nvSpPr>
          <p:cNvPr id="5" name="Rectangle 4">
            <a:extLst>
              <a:ext uri="{FF2B5EF4-FFF2-40B4-BE49-F238E27FC236}">
                <a16:creationId xmlns:a16="http://schemas.microsoft.com/office/drawing/2014/main" id="{0DAC8D34-69EC-14BF-42FA-6F1CCBAFFF89}"/>
              </a:ext>
            </a:extLst>
          </p:cNvPr>
          <p:cNvSpPr/>
          <p:nvPr/>
        </p:nvSpPr>
        <p:spPr>
          <a:xfrm>
            <a:off x="349624" y="1855694"/>
            <a:ext cx="2635623" cy="4376536"/>
          </a:xfrm>
          <a:prstGeom prst="rect">
            <a:avLst/>
          </a:prstGeom>
          <a:solidFill>
            <a:schemeClr val="bg2">
              <a:lumMod val="20000"/>
              <a:lumOff val="80000"/>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58775" marR="690880" defTabSz="2151063"/>
            <a:endParaRPr lang="fr-FR" sz="1800" b="1" kern="100">
              <a:effectLst/>
              <a:latin typeface="Calibri" panose="020F0502020204030204" pitchFamily="34" charset="0"/>
              <a:ea typeface="Calibri" panose="020F050202020403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7675FD13-5EF8-8CD7-B700-FDD40D648024}"/>
              </a:ext>
            </a:extLst>
          </p:cNvPr>
          <p:cNvSpPr txBox="1"/>
          <p:nvPr/>
        </p:nvSpPr>
        <p:spPr>
          <a:xfrm>
            <a:off x="591671" y="2612801"/>
            <a:ext cx="2151529" cy="1200329"/>
          </a:xfrm>
          <a:prstGeom prst="rect">
            <a:avLst/>
          </a:prstGeom>
          <a:solidFill>
            <a:schemeClr val="bg2">
              <a:lumMod val="20000"/>
              <a:lumOff val="80000"/>
            </a:schemeClr>
          </a:solidFill>
        </p:spPr>
        <p:txBody>
          <a:bodyPr wrap="square" rtlCol="0">
            <a:spAutoFit/>
          </a:bodyPr>
          <a:lstStyle/>
          <a:p>
            <a:pPr marL="237489" lvl="1">
              <a:lnSpc>
                <a:spcPct val="150000"/>
              </a:lnSpc>
              <a:spcBef>
                <a:spcPts val="3600"/>
              </a:spcBef>
            </a:pPr>
            <a:r>
              <a:rPr lang="fr-FR" sz="3600" b="1" dirty="0">
                <a:solidFill>
                  <a:srgbClr val="FF0000"/>
                </a:solidFill>
                <a:ea typeface="Open Sauce"/>
                <a:cs typeface="Open Sauce"/>
                <a:sym typeface="Open Sauce"/>
              </a:rPr>
              <a:t>Axe 2</a:t>
            </a:r>
          </a:p>
          <a:p>
            <a:endParaRPr lang="fr-FR" b="1" dirty="0"/>
          </a:p>
        </p:txBody>
      </p:sp>
      <p:grpSp>
        <p:nvGrpSpPr>
          <p:cNvPr id="35" name="Groupe 34">
            <a:extLst>
              <a:ext uri="{FF2B5EF4-FFF2-40B4-BE49-F238E27FC236}">
                <a16:creationId xmlns:a16="http://schemas.microsoft.com/office/drawing/2014/main" id="{4632A394-177C-CF30-AEA5-AEA4F8FE719D}"/>
              </a:ext>
            </a:extLst>
          </p:cNvPr>
          <p:cNvGrpSpPr/>
          <p:nvPr/>
        </p:nvGrpSpPr>
        <p:grpSpPr>
          <a:xfrm>
            <a:off x="5078931" y="2077319"/>
            <a:ext cx="6403023" cy="3504458"/>
            <a:chOff x="4286026" y="2077319"/>
            <a:chExt cx="4076522" cy="3504458"/>
          </a:xfrm>
        </p:grpSpPr>
        <p:sp>
          <p:nvSpPr>
            <p:cNvPr id="27" name="TextBox 64">
              <a:extLst>
                <a:ext uri="{FF2B5EF4-FFF2-40B4-BE49-F238E27FC236}">
                  <a16:creationId xmlns:a16="http://schemas.microsoft.com/office/drawing/2014/main" id="{ADB79A58-77C2-6D50-9103-4E9CE8DDC664}"/>
                </a:ext>
              </a:extLst>
            </p:cNvPr>
            <p:cNvSpPr txBox="1"/>
            <p:nvPr/>
          </p:nvSpPr>
          <p:spPr>
            <a:xfrm>
              <a:off x="4286027" y="2077319"/>
              <a:ext cx="3807957" cy="430887"/>
            </a:xfrm>
            <a:prstGeom prst="rect">
              <a:avLst/>
            </a:prstGeom>
          </p:spPr>
          <p:txBody>
            <a:bodyPr wrap="square" lIns="0" tIns="0" rIns="0" bIns="0" rtlCol="0" anchor="t">
              <a:spAutoFit/>
            </a:bodyPr>
            <a:lstStyle/>
            <a:p>
              <a:pPr algn="l"/>
              <a:r>
                <a:rPr lang="fr-FR" sz="1400" b="1" dirty="0">
                  <a:solidFill>
                    <a:schemeClr val="accent1">
                      <a:lumMod val="75000"/>
                    </a:schemeClr>
                  </a:solidFill>
                </a:rPr>
                <a:t>Embarquer la société civile et ses représentants dans le plan national d’efficience </a:t>
              </a:r>
            </a:p>
          </p:txBody>
        </p:sp>
        <p:sp>
          <p:nvSpPr>
            <p:cNvPr id="28" name="TextBox 65">
              <a:extLst>
                <a:ext uri="{FF2B5EF4-FFF2-40B4-BE49-F238E27FC236}">
                  <a16:creationId xmlns:a16="http://schemas.microsoft.com/office/drawing/2014/main" id="{88AF503F-6C1F-3364-4FA0-5ABE69920CC0}"/>
                </a:ext>
              </a:extLst>
            </p:cNvPr>
            <p:cNvSpPr txBox="1"/>
            <p:nvPr/>
          </p:nvSpPr>
          <p:spPr>
            <a:xfrm>
              <a:off x="4286026" y="5063109"/>
              <a:ext cx="3935845" cy="518668"/>
            </a:xfrm>
            <a:prstGeom prst="rect">
              <a:avLst/>
            </a:prstGeom>
          </p:spPr>
          <p:txBody>
            <a:bodyPr wrap="square" lIns="0" tIns="0" rIns="0" bIns="0" rtlCol="0" anchor="t">
              <a:spAutoFit/>
            </a:bodyPr>
            <a:lstStyle/>
            <a:p>
              <a:pPr marL="0" lvl="1" indent="0" algn="l">
                <a:lnSpc>
                  <a:spcPts val="2100"/>
                </a:lnSpc>
              </a:pPr>
              <a:r>
                <a:rPr lang="fr-FR" sz="1400" b="1" dirty="0">
                  <a:solidFill>
                    <a:schemeClr val="accent1">
                      <a:lumMod val="75000"/>
                    </a:schemeClr>
                  </a:solidFill>
                </a:rPr>
                <a:t>Favoriser l’innovation organisationnelle et le lancement de pilotes </a:t>
              </a:r>
            </a:p>
          </p:txBody>
        </p:sp>
        <p:sp>
          <p:nvSpPr>
            <p:cNvPr id="29" name="TextBox 66">
              <a:extLst>
                <a:ext uri="{FF2B5EF4-FFF2-40B4-BE49-F238E27FC236}">
                  <a16:creationId xmlns:a16="http://schemas.microsoft.com/office/drawing/2014/main" id="{D48C8FE8-21AD-1E46-412C-4CD335F7230E}"/>
                </a:ext>
              </a:extLst>
            </p:cNvPr>
            <p:cNvSpPr txBox="1"/>
            <p:nvPr/>
          </p:nvSpPr>
          <p:spPr>
            <a:xfrm>
              <a:off x="4286027" y="3435562"/>
              <a:ext cx="4076521" cy="430887"/>
            </a:xfrm>
            <a:prstGeom prst="rect">
              <a:avLst/>
            </a:prstGeom>
          </p:spPr>
          <p:txBody>
            <a:bodyPr wrap="square" lIns="0" tIns="0" rIns="0" bIns="0" rtlCol="0" anchor="t">
              <a:spAutoFit/>
            </a:bodyPr>
            <a:lstStyle/>
            <a:p>
              <a:pPr marL="0" lvl="1" indent="0" algn="l">
                <a:spcBef>
                  <a:spcPct val="0"/>
                </a:spcBef>
              </a:pPr>
              <a:r>
                <a:rPr lang="fr-FR" sz="1400" b="1" dirty="0">
                  <a:solidFill>
                    <a:schemeClr val="accent1">
                      <a:lumMod val="75000"/>
                    </a:schemeClr>
                  </a:solidFill>
                </a:rPr>
                <a:t>Développer une stratégie nationale d’amélioration de l’adhérence</a:t>
              </a:r>
            </a:p>
          </p:txBody>
        </p:sp>
        <p:sp>
          <p:nvSpPr>
            <p:cNvPr id="30" name="TextBox 67">
              <a:extLst>
                <a:ext uri="{FF2B5EF4-FFF2-40B4-BE49-F238E27FC236}">
                  <a16:creationId xmlns:a16="http://schemas.microsoft.com/office/drawing/2014/main" id="{F9095D0A-BB22-531E-1379-49AB7B87F844}"/>
                </a:ext>
              </a:extLst>
            </p:cNvPr>
            <p:cNvSpPr txBox="1"/>
            <p:nvPr/>
          </p:nvSpPr>
          <p:spPr>
            <a:xfrm>
              <a:off x="4286027" y="2712550"/>
              <a:ext cx="3935845" cy="518668"/>
            </a:xfrm>
            <a:prstGeom prst="rect">
              <a:avLst/>
            </a:prstGeom>
          </p:spPr>
          <p:txBody>
            <a:bodyPr wrap="square" lIns="0" tIns="0" rIns="0" bIns="0" rtlCol="0" anchor="t">
              <a:spAutoFit/>
            </a:bodyPr>
            <a:lstStyle/>
            <a:p>
              <a:pPr marL="0" lvl="1" indent="0" algn="l">
                <a:lnSpc>
                  <a:spcPts val="2100"/>
                </a:lnSpc>
              </a:pPr>
              <a:r>
                <a:rPr lang="fr-FR" sz="1400" b="1" dirty="0">
                  <a:solidFill>
                    <a:schemeClr val="accent1">
                      <a:lumMod val="75000"/>
                    </a:schemeClr>
                  </a:solidFill>
                </a:rPr>
                <a:t>Développer de manière ambitieuse une stratégie et des programmes de prévention</a:t>
              </a:r>
            </a:p>
          </p:txBody>
        </p:sp>
        <p:sp>
          <p:nvSpPr>
            <p:cNvPr id="31" name="TextBox 68">
              <a:extLst>
                <a:ext uri="{FF2B5EF4-FFF2-40B4-BE49-F238E27FC236}">
                  <a16:creationId xmlns:a16="http://schemas.microsoft.com/office/drawing/2014/main" id="{BCF6D0D5-40C5-52CB-280F-E74E3BA6B8BC}"/>
                </a:ext>
              </a:extLst>
            </p:cNvPr>
            <p:cNvSpPr txBox="1"/>
            <p:nvPr/>
          </p:nvSpPr>
          <p:spPr>
            <a:xfrm>
              <a:off x="4286027" y="4070793"/>
              <a:ext cx="3935845" cy="787973"/>
            </a:xfrm>
            <a:prstGeom prst="rect">
              <a:avLst/>
            </a:prstGeom>
          </p:spPr>
          <p:txBody>
            <a:bodyPr wrap="square" lIns="0" tIns="0" rIns="0" bIns="0" rtlCol="0" anchor="t">
              <a:spAutoFit/>
            </a:bodyPr>
            <a:lstStyle/>
            <a:p>
              <a:pPr marL="0" lvl="1" indent="0" algn="l">
                <a:lnSpc>
                  <a:spcPts val="2100"/>
                </a:lnSpc>
              </a:pPr>
              <a:r>
                <a:rPr lang="fr-FR" sz="1400" b="1" dirty="0">
                  <a:solidFill>
                    <a:schemeClr val="accent1">
                      <a:lumMod val="75000"/>
                    </a:schemeClr>
                  </a:solidFill>
                </a:rPr>
                <a:t>Faire évoluer le travail des professionnels de santé en tirant profit des innovations technologiques et en amplifiant les délégations de tâches </a:t>
              </a:r>
            </a:p>
          </p:txBody>
        </p:sp>
      </p:grpSp>
      <p:sp>
        <p:nvSpPr>
          <p:cNvPr id="38" name="Ellipse 37">
            <a:extLst>
              <a:ext uri="{FF2B5EF4-FFF2-40B4-BE49-F238E27FC236}">
                <a16:creationId xmlns:a16="http://schemas.microsoft.com/office/drawing/2014/main" id="{78A3A95C-07D7-A04E-DD29-FE6C1409AFE6}"/>
              </a:ext>
            </a:extLst>
          </p:cNvPr>
          <p:cNvSpPr/>
          <p:nvPr/>
        </p:nvSpPr>
        <p:spPr>
          <a:xfrm>
            <a:off x="4338627" y="2137330"/>
            <a:ext cx="377270" cy="370876"/>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6</a:t>
            </a:r>
          </a:p>
        </p:txBody>
      </p:sp>
      <p:sp>
        <p:nvSpPr>
          <p:cNvPr id="39" name="Ellipse 38">
            <a:extLst>
              <a:ext uri="{FF2B5EF4-FFF2-40B4-BE49-F238E27FC236}">
                <a16:creationId xmlns:a16="http://schemas.microsoft.com/office/drawing/2014/main" id="{6824FE57-567D-A49B-53E4-91F01AD6F148}"/>
              </a:ext>
            </a:extLst>
          </p:cNvPr>
          <p:cNvSpPr/>
          <p:nvPr/>
        </p:nvSpPr>
        <p:spPr>
          <a:xfrm>
            <a:off x="4338627" y="2874004"/>
            <a:ext cx="377270" cy="370876"/>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7</a:t>
            </a:r>
          </a:p>
        </p:txBody>
      </p:sp>
      <p:sp>
        <p:nvSpPr>
          <p:cNvPr id="40" name="Ellipse 39">
            <a:extLst>
              <a:ext uri="{FF2B5EF4-FFF2-40B4-BE49-F238E27FC236}">
                <a16:creationId xmlns:a16="http://schemas.microsoft.com/office/drawing/2014/main" id="{498790EC-D7D2-6008-E362-45907BCB5B45}"/>
              </a:ext>
            </a:extLst>
          </p:cNvPr>
          <p:cNvSpPr/>
          <p:nvPr/>
        </p:nvSpPr>
        <p:spPr>
          <a:xfrm>
            <a:off x="4338627" y="3610678"/>
            <a:ext cx="377270" cy="370876"/>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8</a:t>
            </a:r>
          </a:p>
        </p:txBody>
      </p:sp>
      <p:sp>
        <p:nvSpPr>
          <p:cNvPr id="41" name="Ellipse 40">
            <a:extLst>
              <a:ext uri="{FF2B5EF4-FFF2-40B4-BE49-F238E27FC236}">
                <a16:creationId xmlns:a16="http://schemas.microsoft.com/office/drawing/2014/main" id="{FB717DD5-43A2-77A6-13FB-ED1AB017AF3C}"/>
              </a:ext>
            </a:extLst>
          </p:cNvPr>
          <p:cNvSpPr/>
          <p:nvPr/>
        </p:nvSpPr>
        <p:spPr>
          <a:xfrm>
            <a:off x="4338627" y="4347353"/>
            <a:ext cx="377270" cy="370876"/>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9</a:t>
            </a:r>
          </a:p>
        </p:txBody>
      </p:sp>
      <p:sp>
        <p:nvSpPr>
          <p:cNvPr id="42" name="Ellipse 41">
            <a:extLst>
              <a:ext uri="{FF2B5EF4-FFF2-40B4-BE49-F238E27FC236}">
                <a16:creationId xmlns:a16="http://schemas.microsoft.com/office/drawing/2014/main" id="{C59001D7-354F-DF68-59D1-CB0B07A9A7B1}"/>
              </a:ext>
            </a:extLst>
          </p:cNvPr>
          <p:cNvSpPr/>
          <p:nvPr/>
        </p:nvSpPr>
        <p:spPr>
          <a:xfrm>
            <a:off x="4338627" y="5084028"/>
            <a:ext cx="377270" cy="370876"/>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700"/>
          </a:p>
        </p:txBody>
      </p:sp>
      <p:sp>
        <p:nvSpPr>
          <p:cNvPr id="7" name="ZoneTexte 6">
            <a:extLst>
              <a:ext uri="{FF2B5EF4-FFF2-40B4-BE49-F238E27FC236}">
                <a16:creationId xmlns:a16="http://schemas.microsoft.com/office/drawing/2014/main" id="{7FDF874B-BDC8-33F6-3DA6-F0D8526B44D0}"/>
              </a:ext>
            </a:extLst>
          </p:cNvPr>
          <p:cNvSpPr txBox="1"/>
          <p:nvPr/>
        </p:nvSpPr>
        <p:spPr>
          <a:xfrm>
            <a:off x="4327679" y="5094605"/>
            <a:ext cx="399166" cy="338554"/>
          </a:xfrm>
          <a:prstGeom prst="rect">
            <a:avLst/>
          </a:prstGeom>
          <a:noFill/>
        </p:spPr>
        <p:txBody>
          <a:bodyPr wrap="square" rtlCol="0">
            <a:spAutoFit/>
          </a:bodyPr>
          <a:lstStyle/>
          <a:p>
            <a:r>
              <a:rPr lang="fr-FR" sz="1600">
                <a:solidFill>
                  <a:schemeClr val="bg1"/>
                </a:solidFill>
              </a:rPr>
              <a:t>10</a:t>
            </a:r>
          </a:p>
        </p:txBody>
      </p:sp>
      <p:pic>
        <p:nvPicPr>
          <p:cNvPr id="9" name="Image 8">
            <a:extLst>
              <a:ext uri="{FF2B5EF4-FFF2-40B4-BE49-F238E27FC236}">
                <a16:creationId xmlns:a16="http://schemas.microsoft.com/office/drawing/2014/main" id="{94F62EFC-FEEB-A5EF-C1CE-9E47E02A4DAD}"/>
              </a:ext>
            </a:extLst>
          </p:cNvPr>
          <p:cNvPicPr/>
          <p:nvPr/>
        </p:nvPicPr>
        <p:blipFill>
          <a:blip r:embed="rId3"/>
          <a:stretch>
            <a:fillRect/>
          </a:stretch>
        </p:blipFill>
        <p:spPr>
          <a:xfrm>
            <a:off x="291147" y="365125"/>
            <a:ext cx="1094105" cy="1409700"/>
          </a:xfrm>
          <a:prstGeom prst="rect">
            <a:avLst/>
          </a:prstGeom>
        </p:spPr>
      </p:pic>
    </p:spTree>
    <p:extLst>
      <p:ext uri="{BB962C8B-B14F-4D97-AF65-F5344CB8AC3E}">
        <p14:creationId xmlns:p14="http://schemas.microsoft.com/office/powerpoint/2010/main" val="2577518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325F7F3B-BB8A-BD80-69DA-E814A11013F6}"/>
              </a:ext>
            </a:extLst>
          </p:cNvPr>
          <p:cNvPicPr>
            <a:picLocks noChangeAspect="1"/>
          </p:cNvPicPr>
          <p:nvPr/>
        </p:nvPicPr>
        <p:blipFill>
          <a:blip r:embed="rId2"/>
          <a:stretch>
            <a:fillRect/>
          </a:stretch>
        </p:blipFill>
        <p:spPr>
          <a:xfrm>
            <a:off x="6909575" y="1033463"/>
            <a:ext cx="4991278" cy="5143500"/>
          </a:xfrm>
          <a:prstGeom prst="rect">
            <a:avLst/>
          </a:prstGeom>
          <a:noFill/>
        </p:spPr>
      </p:pic>
      <p:sp>
        <p:nvSpPr>
          <p:cNvPr id="36" name="Rectangle 35">
            <a:extLst>
              <a:ext uri="{FF2B5EF4-FFF2-40B4-BE49-F238E27FC236}">
                <a16:creationId xmlns:a16="http://schemas.microsoft.com/office/drawing/2014/main" id="{96CE4AA1-0D72-A39D-0561-3B217BC3EA3A}"/>
              </a:ext>
            </a:extLst>
          </p:cNvPr>
          <p:cNvSpPr/>
          <p:nvPr/>
        </p:nvSpPr>
        <p:spPr>
          <a:xfrm>
            <a:off x="5026003" y="2027027"/>
            <a:ext cx="6715724" cy="367038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136AAD73-2CAA-CD38-2F86-37553DA8100A}"/>
              </a:ext>
            </a:extLst>
          </p:cNvPr>
          <p:cNvSpPr>
            <a:spLocks noGrp="1"/>
          </p:cNvSpPr>
          <p:nvPr>
            <p:ph type="title"/>
          </p:nvPr>
        </p:nvSpPr>
        <p:spPr>
          <a:xfrm>
            <a:off x="2047008" y="365125"/>
            <a:ext cx="9306791" cy="1325563"/>
          </a:xfrm>
        </p:spPr>
        <p:txBody>
          <a:bodyPr>
            <a:normAutofit fontScale="90000"/>
          </a:bodyPr>
          <a:lstStyle/>
          <a:p>
            <a:r>
              <a:rPr lang="fr-FR" b="1" dirty="0">
                <a:solidFill>
                  <a:schemeClr val="accent1">
                    <a:lumMod val="75000"/>
                  </a:schemeClr>
                </a:solidFill>
                <a:latin typeface="+mn-lt"/>
                <a:sym typeface="Open Sauce"/>
              </a:rPr>
              <a:t>Mettre en place les outils et mécanismes qui favorisent l’efficience</a:t>
            </a:r>
            <a:br>
              <a:rPr lang="fr-FR" sz="4400" dirty="0">
                <a:solidFill>
                  <a:schemeClr val="accent1">
                    <a:lumMod val="75000"/>
                  </a:schemeClr>
                </a:solidFill>
                <a:ea typeface="Open Sauce"/>
                <a:cs typeface="Open Sauce"/>
                <a:sym typeface="Open Sauce"/>
              </a:rPr>
            </a:br>
            <a:endParaRPr lang="fr-FR" dirty="0"/>
          </a:p>
        </p:txBody>
      </p:sp>
      <p:sp>
        <p:nvSpPr>
          <p:cNvPr id="3" name="Espace réservé du pied de page 2">
            <a:extLst>
              <a:ext uri="{FF2B5EF4-FFF2-40B4-BE49-F238E27FC236}">
                <a16:creationId xmlns:a16="http://schemas.microsoft.com/office/drawing/2014/main" id="{5EEE2279-C082-0592-1D01-D828FE26B5CE}"/>
              </a:ext>
            </a:extLst>
          </p:cNvPr>
          <p:cNvSpPr>
            <a:spLocks noGrp="1"/>
          </p:cNvSpPr>
          <p:nvPr>
            <p:ph type="ftr" sz="quarter" idx="11"/>
          </p:nvPr>
        </p:nvSpPr>
        <p:spPr/>
        <p:txBody>
          <a:bodyPr/>
          <a:lstStyle/>
          <a:p>
            <a:r>
              <a:rPr lang="fr-FR"/>
              <a:t>Etude Efficience en santé - Août 2024</a:t>
            </a:r>
          </a:p>
        </p:txBody>
      </p:sp>
      <p:sp>
        <p:nvSpPr>
          <p:cNvPr id="4" name="Espace réservé du numéro de diapositive 3">
            <a:extLst>
              <a:ext uri="{FF2B5EF4-FFF2-40B4-BE49-F238E27FC236}">
                <a16:creationId xmlns:a16="http://schemas.microsoft.com/office/drawing/2014/main" id="{6EFD88EE-8849-A7DA-591D-B80D8082928A}"/>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3028EA7-CCE8-BA44-A223-3032174B19F0}" type="slidenum">
              <a:rPr lang="fr-FR" smtClean="0"/>
              <a:pPr/>
              <a:t>18</a:t>
            </a:fld>
            <a:endParaRPr lang="fr-FR"/>
          </a:p>
        </p:txBody>
      </p:sp>
      <p:sp>
        <p:nvSpPr>
          <p:cNvPr id="5" name="Rectangle 4">
            <a:extLst>
              <a:ext uri="{FF2B5EF4-FFF2-40B4-BE49-F238E27FC236}">
                <a16:creationId xmlns:a16="http://schemas.microsoft.com/office/drawing/2014/main" id="{0DAC8D34-69EC-14BF-42FA-6F1CCBAFFF89}"/>
              </a:ext>
            </a:extLst>
          </p:cNvPr>
          <p:cNvSpPr/>
          <p:nvPr/>
        </p:nvSpPr>
        <p:spPr>
          <a:xfrm>
            <a:off x="349624" y="1855694"/>
            <a:ext cx="2635623" cy="4376536"/>
          </a:xfrm>
          <a:prstGeom prst="rect">
            <a:avLst/>
          </a:prstGeom>
          <a:solidFill>
            <a:schemeClr val="bg2">
              <a:lumMod val="20000"/>
              <a:lumOff val="80000"/>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58775" marR="690880" defTabSz="2151063"/>
            <a:endParaRPr lang="fr-FR" sz="1800" b="1" kern="100">
              <a:effectLst/>
              <a:latin typeface="Calibri" panose="020F0502020204030204" pitchFamily="34" charset="0"/>
              <a:ea typeface="Calibri" panose="020F050202020403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7675FD13-5EF8-8CD7-B700-FDD40D648024}"/>
              </a:ext>
            </a:extLst>
          </p:cNvPr>
          <p:cNvSpPr txBox="1"/>
          <p:nvPr/>
        </p:nvSpPr>
        <p:spPr>
          <a:xfrm>
            <a:off x="549638" y="2843633"/>
            <a:ext cx="2151529" cy="1200329"/>
          </a:xfrm>
          <a:prstGeom prst="rect">
            <a:avLst/>
          </a:prstGeom>
          <a:solidFill>
            <a:schemeClr val="bg2">
              <a:lumMod val="20000"/>
              <a:lumOff val="80000"/>
            </a:schemeClr>
          </a:solidFill>
        </p:spPr>
        <p:txBody>
          <a:bodyPr wrap="square" rtlCol="0">
            <a:spAutoFit/>
          </a:bodyPr>
          <a:lstStyle>
            <a:defPPr>
              <a:defRPr lang="fr-FR"/>
            </a:defPPr>
            <a:lvl1pPr>
              <a:defRPr b="1"/>
            </a:lvl1pPr>
            <a:lvl2pPr marL="237489" lvl="1">
              <a:lnSpc>
                <a:spcPct val="150000"/>
              </a:lnSpc>
              <a:spcBef>
                <a:spcPts val="3600"/>
              </a:spcBef>
              <a:defRPr b="1">
                <a:solidFill>
                  <a:srgbClr val="000000"/>
                </a:solidFill>
                <a:ea typeface="Open Sauce"/>
                <a:cs typeface="Open Sauce"/>
              </a:defRPr>
            </a:lvl2pPr>
          </a:lstStyle>
          <a:p>
            <a:pPr lvl="1"/>
            <a:r>
              <a:rPr lang="fr-FR" sz="3600" dirty="0">
                <a:solidFill>
                  <a:srgbClr val="FF0000"/>
                </a:solidFill>
                <a:sym typeface="Open Sauce"/>
              </a:rPr>
              <a:t>Axe 3</a:t>
            </a:r>
          </a:p>
          <a:p>
            <a:endParaRPr lang="fr-FR" dirty="0"/>
          </a:p>
        </p:txBody>
      </p:sp>
      <p:grpSp>
        <p:nvGrpSpPr>
          <p:cNvPr id="35" name="Groupe 34">
            <a:extLst>
              <a:ext uri="{FF2B5EF4-FFF2-40B4-BE49-F238E27FC236}">
                <a16:creationId xmlns:a16="http://schemas.microsoft.com/office/drawing/2014/main" id="{4632A394-177C-CF30-AEA5-AEA4F8FE719D}"/>
              </a:ext>
            </a:extLst>
          </p:cNvPr>
          <p:cNvGrpSpPr/>
          <p:nvPr/>
        </p:nvGrpSpPr>
        <p:grpSpPr>
          <a:xfrm>
            <a:off x="5055930" y="2077319"/>
            <a:ext cx="6192770" cy="3287246"/>
            <a:chOff x="4263024" y="2077319"/>
            <a:chExt cx="4099524" cy="3287246"/>
          </a:xfrm>
        </p:grpSpPr>
        <p:sp>
          <p:nvSpPr>
            <p:cNvPr id="27" name="TextBox 64">
              <a:extLst>
                <a:ext uri="{FF2B5EF4-FFF2-40B4-BE49-F238E27FC236}">
                  <a16:creationId xmlns:a16="http://schemas.microsoft.com/office/drawing/2014/main" id="{ADB79A58-77C2-6D50-9103-4E9CE8DDC664}"/>
                </a:ext>
              </a:extLst>
            </p:cNvPr>
            <p:cNvSpPr txBox="1"/>
            <p:nvPr/>
          </p:nvSpPr>
          <p:spPr>
            <a:xfrm>
              <a:off x="4263024" y="2077319"/>
              <a:ext cx="3807957" cy="215444"/>
            </a:xfrm>
            <a:prstGeom prst="rect">
              <a:avLst/>
            </a:prstGeom>
          </p:spPr>
          <p:txBody>
            <a:bodyPr wrap="square" lIns="0" tIns="0" rIns="0" bIns="0" rtlCol="0" anchor="t">
              <a:spAutoFit/>
            </a:bodyPr>
            <a:lstStyle/>
            <a:p>
              <a:pPr algn="l"/>
              <a:r>
                <a:rPr lang="fr-FR" sz="1400" b="1" dirty="0">
                  <a:solidFill>
                    <a:schemeClr val="accent1">
                      <a:lumMod val="75000"/>
                    </a:schemeClr>
                  </a:solidFill>
                </a:rPr>
                <a:t>Systématiser les tests biologiques</a:t>
              </a:r>
            </a:p>
          </p:txBody>
        </p:sp>
        <p:sp>
          <p:nvSpPr>
            <p:cNvPr id="28" name="TextBox 65">
              <a:extLst>
                <a:ext uri="{FF2B5EF4-FFF2-40B4-BE49-F238E27FC236}">
                  <a16:creationId xmlns:a16="http://schemas.microsoft.com/office/drawing/2014/main" id="{88AF503F-6C1F-3364-4FA0-5ABE69920CC0}"/>
                </a:ext>
              </a:extLst>
            </p:cNvPr>
            <p:cNvSpPr txBox="1"/>
            <p:nvPr/>
          </p:nvSpPr>
          <p:spPr>
            <a:xfrm>
              <a:off x="4286027" y="4845897"/>
              <a:ext cx="3935845" cy="518668"/>
            </a:xfrm>
            <a:prstGeom prst="rect">
              <a:avLst/>
            </a:prstGeom>
          </p:spPr>
          <p:txBody>
            <a:bodyPr wrap="square" lIns="0" tIns="0" rIns="0" bIns="0" rtlCol="0" anchor="t">
              <a:spAutoFit/>
            </a:bodyPr>
            <a:lstStyle/>
            <a:p>
              <a:pPr marL="0" lvl="1" indent="0" algn="l">
                <a:lnSpc>
                  <a:spcPts val="2100"/>
                </a:lnSpc>
              </a:pPr>
              <a:r>
                <a:rPr lang="fr-FR" sz="1400" b="1" dirty="0">
                  <a:solidFill>
                    <a:schemeClr val="accent1">
                      <a:lumMod val="75000"/>
                    </a:schemeClr>
                  </a:solidFill>
                </a:rPr>
                <a:t>Permettre aux produits de santé de bénéficier des gains d’efficience qu’ils génèrent </a:t>
              </a:r>
            </a:p>
          </p:txBody>
        </p:sp>
        <p:sp>
          <p:nvSpPr>
            <p:cNvPr id="29" name="TextBox 66">
              <a:extLst>
                <a:ext uri="{FF2B5EF4-FFF2-40B4-BE49-F238E27FC236}">
                  <a16:creationId xmlns:a16="http://schemas.microsoft.com/office/drawing/2014/main" id="{D48C8FE8-21AD-1E46-412C-4CD335F7230E}"/>
                </a:ext>
              </a:extLst>
            </p:cNvPr>
            <p:cNvSpPr txBox="1"/>
            <p:nvPr/>
          </p:nvSpPr>
          <p:spPr>
            <a:xfrm>
              <a:off x="4286027" y="3353887"/>
              <a:ext cx="4076521" cy="430887"/>
            </a:xfrm>
            <a:prstGeom prst="rect">
              <a:avLst/>
            </a:prstGeom>
          </p:spPr>
          <p:txBody>
            <a:bodyPr wrap="square" lIns="0" tIns="0" rIns="0" bIns="0" rtlCol="0" anchor="t">
              <a:spAutoFit/>
            </a:bodyPr>
            <a:lstStyle/>
            <a:p>
              <a:pPr marL="0" lvl="1" indent="0" algn="l">
                <a:spcBef>
                  <a:spcPct val="0"/>
                </a:spcBef>
              </a:pPr>
              <a:r>
                <a:rPr lang="fr-FR" sz="1400" b="1" dirty="0">
                  <a:solidFill>
                    <a:schemeClr val="accent1">
                      <a:lumMod val="75000"/>
                    </a:schemeClr>
                  </a:solidFill>
                </a:rPr>
                <a:t>Développer les incitations financières et les modes de partage des gains favorisant l’efficience </a:t>
              </a:r>
            </a:p>
          </p:txBody>
        </p:sp>
        <p:sp>
          <p:nvSpPr>
            <p:cNvPr id="30" name="TextBox 67">
              <a:extLst>
                <a:ext uri="{FF2B5EF4-FFF2-40B4-BE49-F238E27FC236}">
                  <a16:creationId xmlns:a16="http://schemas.microsoft.com/office/drawing/2014/main" id="{F9095D0A-BB22-531E-1379-49AB7B87F844}"/>
                </a:ext>
              </a:extLst>
            </p:cNvPr>
            <p:cNvSpPr txBox="1"/>
            <p:nvPr/>
          </p:nvSpPr>
          <p:spPr>
            <a:xfrm>
              <a:off x="4286027" y="2563991"/>
              <a:ext cx="3935845" cy="518668"/>
            </a:xfrm>
            <a:prstGeom prst="rect">
              <a:avLst/>
            </a:prstGeom>
          </p:spPr>
          <p:txBody>
            <a:bodyPr wrap="square" lIns="0" tIns="0" rIns="0" bIns="0" rtlCol="0" anchor="t">
              <a:spAutoFit/>
            </a:bodyPr>
            <a:lstStyle/>
            <a:p>
              <a:pPr marL="0" lvl="1" indent="0" algn="l">
                <a:lnSpc>
                  <a:spcPts val="2100"/>
                </a:lnSpc>
              </a:pPr>
              <a:r>
                <a:rPr lang="fr-FR" sz="1400" b="1" dirty="0">
                  <a:solidFill>
                    <a:schemeClr val="accent1">
                      <a:lumMod val="75000"/>
                    </a:schemeClr>
                  </a:solidFill>
                </a:rPr>
                <a:t>Développer une culture du pilotage et de l’évaluation par les données de santé </a:t>
              </a:r>
            </a:p>
          </p:txBody>
        </p:sp>
        <p:sp>
          <p:nvSpPr>
            <p:cNvPr id="31" name="TextBox 68">
              <a:extLst>
                <a:ext uri="{FF2B5EF4-FFF2-40B4-BE49-F238E27FC236}">
                  <a16:creationId xmlns:a16="http://schemas.microsoft.com/office/drawing/2014/main" id="{BCF6D0D5-40C5-52CB-280F-E74E3BA6B8BC}"/>
                </a:ext>
              </a:extLst>
            </p:cNvPr>
            <p:cNvSpPr txBox="1"/>
            <p:nvPr/>
          </p:nvSpPr>
          <p:spPr>
            <a:xfrm>
              <a:off x="4286027" y="4056002"/>
              <a:ext cx="3935845" cy="518668"/>
            </a:xfrm>
            <a:prstGeom prst="rect">
              <a:avLst/>
            </a:prstGeom>
          </p:spPr>
          <p:txBody>
            <a:bodyPr wrap="square" lIns="0" tIns="0" rIns="0" bIns="0" rtlCol="0" anchor="t">
              <a:spAutoFit/>
            </a:bodyPr>
            <a:lstStyle/>
            <a:p>
              <a:pPr marL="0" lvl="1" indent="0" algn="l">
                <a:lnSpc>
                  <a:spcPts val="2100"/>
                </a:lnSpc>
              </a:pPr>
              <a:r>
                <a:rPr lang="fr-FR" sz="1400" b="1" dirty="0">
                  <a:solidFill>
                    <a:schemeClr val="accent1">
                      <a:lumMod val="75000"/>
                    </a:schemeClr>
                  </a:solidFill>
                </a:rPr>
                <a:t>Refondre les modes de tarification des technologies de santé innovantes </a:t>
              </a:r>
            </a:p>
          </p:txBody>
        </p:sp>
      </p:grpSp>
      <p:sp>
        <p:nvSpPr>
          <p:cNvPr id="38" name="Ellipse 37">
            <a:extLst>
              <a:ext uri="{FF2B5EF4-FFF2-40B4-BE49-F238E27FC236}">
                <a16:creationId xmlns:a16="http://schemas.microsoft.com/office/drawing/2014/main" id="{78A3A95C-07D7-A04E-DD29-FE6C1409AFE6}"/>
              </a:ext>
            </a:extLst>
          </p:cNvPr>
          <p:cNvSpPr/>
          <p:nvPr/>
        </p:nvSpPr>
        <p:spPr>
          <a:xfrm>
            <a:off x="4327679" y="2065812"/>
            <a:ext cx="377270" cy="370876"/>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a:extLst>
              <a:ext uri="{FF2B5EF4-FFF2-40B4-BE49-F238E27FC236}">
                <a16:creationId xmlns:a16="http://schemas.microsoft.com/office/drawing/2014/main" id="{6824FE57-567D-A49B-53E4-91F01AD6F148}"/>
              </a:ext>
            </a:extLst>
          </p:cNvPr>
          <p:cNvSpPr/>
          <p:nvPr/>
        </p:nvSpPr>
        <p:spPr>
          <a:xfrm>
            <a:off x="4327679" y="2802486"/>
            <a:ext cx="377270" cy="370876"/>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a:extLst>
              <a:ext uri="{FF2B5EF4-FFF2-40B4-BE49-F238E27FC236}">
                <a16:creationId xmlns:a16="http://schemas.microsoft.com/office/drawing/2014/main" id="{498790EC-D7D2-6008-E362-45907BCB5B45}"/>
              </a:ext>
            </a:extLst>
          </p:cNvPr>
          <p:cNvSpPr/>
          <p:nvPr/>
        </p:nvSpPr>
        <p:spPr>
          <a:xfrm>
            <a:off x="4327679" y="3539160"/>
            <a:ext cx="377270" cy="370876"/>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a:extLst>
              <a:ext uri="{FF2B5EF4-FFF2-40B4-BE49-F238E27FC236}">
                <a16:creationId xmlns:a16="http://schemas.microsoft.com/office/drawing/2014/main" id="{FB717DD5-43A2-77A6-13FB-ED1AB017AF3C}"/>
              </a:ext>
            </a:extLst>
          </p:cNvPr>
          <p:cNvSpPr/>
          <p:nvPr/>
        </p:nvSpPr>
        <p:spPr>
          <a:xfrm>
            <a:off x="4327679" y="4275835"/>
            <a:ext cx="377270" cy="370876"/>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a:extLst>
              <a:ext uri="{FF2B5EF4-FFF2-40B4-BE49-F238E27FC236}">
                <a16:creationId xmlns:a16="http://schemas.microsoft.com/office/drawing/2014/main" id="{C59001D7-354F-DF68-59D1-CB0B07A9A7B1}"/>
              </a:ext>
            </a:extLst>
          </p:cNvPr>
          <p:cNvSpPr/>
          <p:nvPr/>
        </p:nvSpPr>
        <p:spPr>
          <a:xfrm>
            <a:off x="4327679" y="5012510"/>
            <a:ext cx="377270" cy="370876"/>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375A5FCF-4F91-D669-0B99-F45D77A3DDD1}"/>
              </a:ext>
            </a:extLst>
          </p:cNvPr>
          <p:cNvSpPr txBox="1"/>
          <p:nvPr/>
        </p:nvSpPr>
        <p:spPr>
          <a:xfrm>
            <a:off x="4316731" y="2077319"/>
            <a:ext cx="399166" cy="338554"/>
          </a:xfrm>
          <a:prstGeom prst="rect">
            <a:avLst/>
          </a:prstGeom>
          <a:noFill/>
        </p:spPr>
        <p:txBody>
          <a:bodyPr wrap="square" rtlCol="0">
            <a:spAutoFit/>
          </a:bodyPr>
          <a:lstStyle/>
          <a:p>
            <a:r>
              <a:rPr lang="fr-FR" sz="1600">
                <a:solidFill>
                  <a:schemeClr val="bg1"/>
                </a:solidFill>
              </a:rPr>
              <a:t>11</a:t>
            </a:r>
          </a:p>
        </p:txBody>
      </p:sp>
      <p:sp>
        <p:nvSpPr>
          <p:cNvPr id="8" name="ZoneTexte 7">
            <a:extLst>
              <a:ext uri="{FF2B5EF4-FFF2-40B4-BE49-F238E27FC236}">
                <a16:creationId xmlns:a16="http://schemas.microsoft.com/office/drawing/2014/main" id="{6857F315-7005-6086-1E17-72A57FBE81B7}"/>
              </a:ext>
            </a:extLst>
          </p:cNvPr>
          <p:cNvSpPr txBox="1"/>
          <p:nvPr/>
        </p:nvSpPr>
        <p:spPr>
          <a:xfrm>
            <a:off x="4318312" y="2802486"/>
            <a:ext cx="399166" cy="338554"/>
          </a:xfrm>
          <a:prstGeom prst="rect">
            <a:avLst/>
          </a:prstGeom>
          <a:noFill/>
        </p:spPr>
        <p:txBody>
          <a:bodyPr wrap="square" rtlCol="0">
            <a:spAutoFit/>
          </a:bodyPr>
          <a:lstStyle/>
          <a:p>
            <a:r>
              <a:rPr lang="fr-FR" sz="1600">
                <a:solidFill>
                  <a:schemeClr val="bg1"/>
                </a:solidFill>
              </a:rPr>
              <a:t>12</a:t>
            </a:r>
          </a:p>
        </p:txBody>
      </p:sp>
      <p:sp>
        <p:nvSpPr>
          <p:cNvPr id="9" name="ZoneTexte 8">
            <a:extLst>
              <a:ext uri="{FF2B5EF4-FFF2-40B4-BE49-F238E27FC236}">
                <a16:creationId xmlns:a16="http://schemas.microsoft.com/office/drawing/2014/main" id="{1DA79563-7FAA-8BED-9DED-84AB2D87CB46}"/>
              </a:ext>
            </a:extLst>
          </p:cNvPr>
          <p:cNvSpPr txBox="1"/>
          <p:nvPr/>
        </p:nvSpPr>
        <p:spPr>
          <a:xfrm>
            <a:off x="4318312" y="3551048"/>
            <a:ext cx="399166" cy="338554"/>
          </a:xfrm>
          <a:prstGeom prst="rect">
            <a:avLst/>
          </a:prstGeom>
          <a:noFill/>
        </p:spPr>
        <p:txBody>
          <a:bodyPr wrap="square" rtlCol="0">
            <a:spAutoFit/>
          </a:bodyPr>
          <a:lstStyle/>
          <a:p>
            <a:r>
              <a:rPr lang="fr-FR" sz="1600">
                <a:solidFill>
                  <a:schemeClr val="bg1"/>
                </a:solidFill>
              </a:rPr>
              <a:t>13</a:t>
            </a:r>
          </a:p>
        </p:txBody>
      </p:sp>
      <p:sp>
        <p:nvSpPr>
          <p:cNvPr id="10" name="ZoneTexte 9">
            <a:extLst>
              <a:ext uri="{FF2B5EF4-FFF2-40B4-BE49-F238E27FC236}">
                <a16:creationId xmlns:a16="http://schemas.microsoft.com/office/drawing/2014/main" id="{0F6001B2-4446-D093-91EE-8B24106F1696}"/>
              </a:ext>
            </a:extLst>
          </p:cNvPr>
          <p:cNvSpPr txBox="1"/>
          <p:nvPr/>
        </p:nvSpPr>
        <p:spPr>
          <a:xfrm>
            <a:off x="4316731" y="4287722"/>
            <a:ext cx="399166" cy="338554"/>
          </a:xfrm>
          <a:prstGeom prst="rect">
            <a:avLst/>
          </a:prstGeom>
          <a:noFill/>
        </p:spPr>
        <p:txBody>
          <a:bodyPr wrap="square" rtlCol="0">
            <a:spAutoFit/>
          </a:bodyPr>
          <a:lstStyle/>
          <a:p>
            <a:r>
              <a:rPr lang="fr-FR" sz="1600">
                <a:solidFill>
                  <a:schemeClr val="bg1"/>
                </a:solidFill>
              </a:rPr>
              <a:t>14</a:t>
            </a:r>
          </a:p>
        </p:txBody>
      </p:sp>
      <p:sp>
        <p:nvSpPr>
          <p:cNvPr id="11" name="ZoneTexte 10">
            <a:extLst>
              <a:ext uri="{FF2B5EF4-FFF2-40B4-BE49-F238E27FC236}">
                <a16:creationId xmlns:a16="http://schemas.microsoft.com/office/drawing/2014/main" id="{A311EBBA-13F3-901A-8B63-3141DF882C48}"/>
              </a:ext>
            </a:extLst>
          </p:cNvPr>
          <p:cNvSpPr txBox="1"/>
          <p:nvPr/>
        </p:nvSpPr>
        <p:spPr>
          <a:xfrm>
            <a:off x="4318312" y="5028671"/>
            <a:ext cx="399166" cy="338554"/>
          </a:xfrm>
          <a:prstGeom prst="rect">
            <a:avLst/>
          </a:prstGeom>
          <a:noFill/>
        </p:spPr>
        <p:txBody>
          <a:bodyPr wrap="square" rtlCol="0">
            <a:spAutoFit/>
          </a:bodyPr>
          <a:lstStyle/>
          <a:p>
            <a:r>
              <a:rPr lang="fr-FR" sz="1600">
                <a:solidFill>
                  <a:schemeClr val="bg1"/>
                </a:solidFill>
              </a:rPr>
              <a:t>15</a:t>
            </a:r>
          </a:p>
        </p:txBody>
      </p:sp>
      <p:pic>
        <p:nvPicPr>
          <p:cNvPr id="13" name="Image 12">
            <a:extLst>
              <a:ext uri="{FF2B5EF4-FFF2-40B4-BE49-F238E27FC236}">
                <a16:creationId xmlns:a16="http://schemas.microsoft.com/office/drawing/2014/main" id="{7158A152-5E8F-4ECB-9E5F-4C8C1FE3A445}"/>
              </a:ext>
            </a:extLst>
          </p:cNvPr>
          <p:cNvPicPr/>
          <p:nvPr/>
        </p:nvPicPr>
        <p:blipFill>
          <a:blip r:embed="rId3"/>
          <a:stretch>
            <a:fillRect/>
          </a:stretch>
        </p:blipFill>
        <p:spPr>
          <a:xfrm>
            <a:off x="291147" y="365125"/>
            <a:ext cx="1094105" cy="1409700"/>
          </a:xfrm>
          <a:prstGeom prst="rect">
            <a:avLst/>
          </a:prstGeom>
        </p:spPr>
      </p:pic>
    </p:spTree>
    <p:extLst>
      <p:ext uri="{BB962C8B-B14F-4D97-AF65-F5344CB8AC3E}">
        <p14:creationId xmlns:p14="http://schemas.microsoft.com/office/powerpoint/2010/main" val="39092103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3C410A-FBDB-C61A-39E0-1FD33B46A3C3}"/>
              </a:ext>
            </a:extLst>
          </p:cNvPr>
          <p:cNvSpPr>
            <a:spLocks noGrp="1"/>
          </p:cNvSpPr>
          <p:nvPr>
            <p:ph type="ctrTitle"/>
          </p:nvPr>
        </p:nvSpPr>
        <p:spPr/>
        <p:txBody>
          <a:bodyPr/>
          <a:lstStyle/>
          <a:p>
            <a:r>
              <a:rPr lang="fr-FR" dirty="0"/>
              <a:t>PLFSS 2025</a:t>
            </a:r>
          </a:p>
        </p:txBody>
      </p:sp>
      <p:sp>
        <p:nvSpPr>
          <p:cNvPr id="3" name="Sous-titre 2">
            <a:extLst>
              <a:ext uri="{FF2B5EF4-FFF2-40B4-BE49-F238E27FC236}">
                <a16:creationId xmlns:a16="http://schemas.microsoft.com/office/drawing/2014/main" id="{CF95009C-E261-7BCE-1524-8CEFFD116059}"/>
              </a:ext>
            </a:extLst>
          </p:cNvPr>
          <p:cNvSpPr>
            <a:spLocks noGrp="1"/>
          </p:cNvSpPr>
          <p:nvPr>
            <p:ph type="subTitle" idx="1"/>
          </p:nvPr>
        </p:nvSpPr>
        <p:spPr>
          <a:xfrm>
            <a:off x="563880" y="4279263"/>
            <a:ext cx="9144000" cy="1655762"/>
          </a:xfrm>
        </p:spPr>
        <p:txBody>
          <a:bodyPr/>
          <a:lstStyle/>
          <a:p>
            <a:r>
              <a:rPr lang="fr-FR" dirty="0"/>
              <a:t>Le G5 Santé attend un renforcement de la politique industrielle</a:t>
            </a:r>
          </a:p>
        </p:txBody>
      </p:sp>
    </p:spTree>
    <p:extLst>
      <p:ext uri="{BB962C8B-B14F-4D97-AF65-F5344CB8AC3E}">
        <p14:creationId xmlns:p14="http://schemas.microsoft.com/office/powerpoint/2010/main" val="2630743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571500" y="1939892"/>
            <a:ext cx="11048999" cy="5220259"/>
          </a:xfrm>
        </p:spPr>
        <p:txBody>
          <a:bodyPr>
            <a:normAutofit/>
          </a:bodyPr>
          <a:lstStyle/>
          <a:p>
            <a:pPr marL="0" indent="0">
              <a:buNone/>
            </a:pPr>
            <a:r>
              <a:rPr lang="fr-FR" b="1" dirty="0">
                <a:solidFill>
                  <a:srgbClr val="FF0000"/>
                </a:solidFill>
              </a:rPr>
              <a:t>Que vont devenir la lutte contre les pénuries et la politique industrielle ?</a:t>
            </a:r>
          </a:p>
          <a:p>
            <a:pPr marL="0" indent="0">
              <a:buNone/>
            </a:pPr>
            <a:endParaRPr lang="fr-FR" b="1" dirty="0">
              <a:solidFill>
                <a:srgbClr val="FF0000"/>
              </a:solidFill>
            </a:endParaRPr>
          </a:p>
          <a:p>
            <a:r>
              <a:rPr lang="fr-FR" dirty="0">
                <a:latin typeface="Calibri" panose="020F0502020204030204" pitchFamily="34" charset="0"/>
                <a:ea typeface="Calibri" panose="020F0502020204030204" pitchFamily="34" charset="0"/>
                <a:cs typeface="Times New Roman" panose="02020603050405020304" pitchFamily="18" charset="0"/>
              </a:rPr>
              <a:t>Le G5 Santé alerte sur la nécessité </a:t>
            </a:r>
            <a:r>
              <a:rPr lang="fr-FR" b="1" dirty="0">
                <a:latin typeface="Calibri" panose="020F0502020204030204" pitchFamily="34" charset="0"/>
                <a:ea typeface="Calibri" panose="020F0502020204030204" pitchFamily="34" charset="0"/>
                <a:cs typeface="Times New Roman" panose="02020603050405020304" pitchFamily="18" charset="0"/>
              </a:rPr>
              <a:t>d’enclencher une baisse du montant de la clause de sauvegarde sans augmentation des baisses de prix </a:t>
            </a:r>
          </a:p>
          <a:p>
            <a:endParaRPr lang="fr-FR" b="1" dirty="0">
              <a:latin typeface="Calibri" panose="020F0502020204030204" pitchFamily="34" charset="0"/>
              <a:ea typeface="Calibri" panose="020F0502020204030204" pitchFamily="34" charset="0"/>
              <a:cs typeface="Times New Roman" panose="02020603050405020304" pitchFamily="18" charset="0"/>
            </a:endParaRPr>
          </a:p>
          <a:p>
            <a:r>
              <a:rPr lang="fr-FR" b="1" dirty="0"/>
              <a:t>Le CEPS n’applique toujours pas l’article 65 de la LFSS 2022 aux produits déjà commercialisés</a:t>
            </a:r>
            <a:r>
              <a:rPr lang="fr-FR" dirty="0"/>
              <a:t>, article de loi qui permet de tenir compte du lieu de production dans la fixation et la révision du prix d’un médicament</a:t>
            </a:r>
          </a:p>
          <a:p>
            <a:endParaRPr lang="fr-FR" b="1" dirty="0"/>
          </a:p>
        </p:txBody>
      </p:sp>
      <p:sp>
        <p:nvSpPr>
          <p:cNvPr id="3" name="Titre 2"/>
          <p:cNvSpPr>
            <a:spLocks noGrp="1"/>
          </p:cNvSpPr>
          <p:nvPr>
            <p:ph type="title"/>
          </p:nvPr>
        </p:nvSpPr>
        <p:spPr>
          <a:xfrm>
            <a:off x="3134945" y="300853"/>
            <a:ext cx="8637104" cy="662781"/>
          </a:xfrm>
        </p:spPr>
        <p:txBody>
          <a:bodyPr>
            <a:normAutofit fontScale="90000"/>
          </a:bodyPr>
          <a:lstStyle/>
          <a:p>
            <a:r>
              <a:rPr lang="fr-FR" b="1" dirty="0">
                <a:solidFill>
                  <a:schemeClr val="accent5">
                    <a:lumMod val="20000"/>
                    <a:lumOff val="80000"/>
                  </a:schemeClr>
                </a:solidFill>
              </a:rPr>
              <a:t>Le contexte du PLFSS 2025 est inédit</a:t>
            </a:r>
            <a:endParaRPr lang="fr-FR" sz="2700" dirty="0">
              <a:solidFill>
                <a:schemeClr val="bg1"/>
              </a:solidFill>
            </a:endParaRPr>
          </a:p>
        </p:txBody>
      </p:sp>
      <p:sp>
        <p:nvSpPr>
          <p:cNvPr id="5" name="Espace réservé du numéro de diapositive 4"/>
          <p:cNvSpPr>
            <a:spLocks noGrp="1"/>
          </p:cNvSpPr>
          <p:nvPr>
            <p:ph type="sldNum" sz="quarter" idx="4294967295"/>
          </p:nvPr>
        </p:nvSpPr>
        <p:spPr>
          <a:xfrm flipH="1">
            <a:off x="12643318" y="6239965"/>
            <a:ext cx="945091" cy="275281"/>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4" name="Espace réservé du pied de page 3"/>
          <p:cNvSpPr>
            <a:spLocks noGrp="1"/>
          </p:cNvSpPr>
          <p:nvPr>
            <p:ph type="ftr" sz="quarter" idx="11"/>
          </p:nvPr>
        </p:nvSpPr>
        <p:spPr/>
        <p:txBody>
          <a:bodyPr/>
          <a:lstStyle/>
          <a:p>
            <a:r>
              <a:rPr lang="fr-FR" dirty="0">
                <a:solidFill>
                  <a:prstClr val="black">
                    <a:tint val="75000"/>
                  </a:prstClr>
                </a:solidFill>
              </a:rPr>
              <a:t> </a:t>
            </a:r>
          </a:p>
        </p:txBody>
      </p:sp>
    </p:spTree>
    <p:extLst>
      <p:ext uri="{BB962C8B-B14F-4D97-AF65-F5344CB8AC3E}">
        <p14:creationId xmlns:p14="http://schemas.microsoft.com/office/powerpoint/2010/main" val="1951715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83128" y="3587112"/>
            <a:ext cx="12192000" cy="2961469"/>
          </a:xfrm>
        </p:spPr>
        <p:txBody>
          <a:bodyPr>
            <a:normAutofit/>
          </a:bodyPr>
          <a:lstStyle/>
          <a:p>
            <a:r>
              <a:rPr lang="fr-FR" sz="5400" dirty="0">
                <a:solidFill>
                  <a:srgbClr val="000090"/>
                </a:solidFill>
                <a:latin typeface="Calibri Light" panose="020F0302020204030204" pitchFamily="34" charset="0"/>
              </a:rPr>
              <a:t>Point presse</a:t>
            </a:r>
            <a:br>
              <a:rPr lang="fr-FR" sz="5400" dirty="0">
                <a:solidFill>
                  <a:srgbClr val="000090"/>
                </a:solidFill>
                <a:latin typeface="Calibri Light" panose="020F0302020204030204" pitchFamily="34" charset="0"/>
              </a:rPr>
            </a:br>
            <a:br>
              <a:rPr lang="fr-FR" sz="5400" dirty="0">
                <a:solidFill>
                  <a:srgbClr val="000090"/>
                </a:solidFill>
                <a:latin typeface="Calibri Light" panose="020F0302020204030204" pitchFamily="34" charset="0"/>
              </a:rPr>
            </a:br>
            <a:r>
              <a:rPr lang="fr-FR" sz="2800" dirty="0">
                <a:solidFill>
                  <a:srgbClr val="000090"/>
                </a:solidFill>
                <a:latin typeface="Calibri Light" panose="020F0302020204030204" pitchFamily="34" charset="0"/>
              </a:rPr>
              <a:t>Pierre </a:t>
            </a:r>
            <a:r>
              <a:rPr lang="fr-FR" sz="2800" dirty="0" err="1">
                <a:solidFill>
                  <a:srgbClr val="000090"/>
                </a:solidFill>
                <a:latin typeface="Calibri Light" panose="020F0302020204030204" pitchFamily="34" charset="0"/>
              </a:rPr>
              <a:t>Boulud</a:t>
            </a:r>
            <a:r>
              <a:rPr lang="fr-FR" sz="2800" dirty="0">
                <a:solidFill>
                  <a:srgbClr val="000090"/>
                </a:solidFill>
                <a:latin typeface="Calibri Light" panose="020F0302020204030204" pitchFamily="34" charset="0"/>
              </a:rPr>
              <a:t>, Jacques </a:t>
            </a:r>
            <a:r>
              <a:rPr lang="fr-FR" sz="2800" dirty="0" err="1">
                <a:solidFill>
                  <a:srgbClr val="000090"/>
                </a:solidFill>
                <a:latin typeface="Calibri Light" panose="020F0302020204030204" pitchFamily="34" charset="0"/>
              </a:rPr>
              <a:t>Brom</a:t>
            </a:r>
            <a:r>
              <a:rPr lang="fr-FR" sz="2800" dirty="0">
                <a:solidFill>
                  <a:srgbClr val="000090"/>
                </a:solidFill>
                <a:latin typeface="Calibri Light" panose="020F0302020204030204" pitchFamily="34" charset="0"/>
              </a:rPr>
              <a:t>, Éric Ducournau, Olivier Laureau, Didier Véron</a:t>
            </a:r>
          </a:p>
        </p:txBody>
      </p:sp>
      <p:sp>
        <p:nvSpPr>
          <p:cNvPr id="3" name="Sous-titre 2"/>
          <p:cNvSpPr>
            <a:spLocks noGrp="1"/>
          </p:cNvSpPr>
          <p:nvPr>
            <p:ph type="subTitle" idx="1"/>
          </p:nvPr>
        </p:nvSpPr>
        <p:spPr>
          <a:xfrm>
            <a:off x="2660904" y="843912"/>
            <a:ext cx="9300187" cy="3210852"/>
          </a:xfrm>
        </p:spPr>
        <p:txBody>
          <a:bodyPr>
            <a:normAutofit fontScale="25000" lnSpcReduction="20000"/>
          </a:bodyPr>
          <a:lstStyle/>
          <a:p>
            <a:endParaRPr lang="fr-FR" dirty="0"/>
          </a:p>
          <a:p>
            <a:pPr>
              <a:lnSpc>
                <a:spcPct val="120000"/>
              </a:lnSpc>
            </a:pPr>
            <a:r>
              <a:rPr lang="fr-FR" sz="10000" dirty="0"/>
              <a:t>Présentation d’une nouvelle étude</a:t>
            </a:r>
          </a:p>
          <a:p>
            <a:pPr>
              <a:lnSpc>
                <a:spcPct val="120000"/>
              </a:lnSpc>
            </a:pPr>
            <a:endParaRPr lang="fr-FR" sz="10000" dirty="0"/>
          </a:p>
          <a:p>
            <a:r>
              <a:rPr lang="fr-FR" sz="9600" b="1" dirty="0">
                <a:solidFill>
                  <a:srgbClr val="182F79"/>
                </a:solidFill>
                <a:latin typeface="Arial"/>
                <a:ea typeface="ＭＳ 明朝"/>
                <a:cs typeface="MinionPro-Regular"/>
              </a:rPr>
              <a:t>Pour un plan national d’efficience :</a:t>
            </a:r>
          </a:p>
          <a:p>
            <a:r>
              <a:rPr lang="fr-FR" sz="9600" b="1" dirty="0">
                <a:solidFill>
                  <a:srgbClr val="182F79"/>
                </a:solidFill>
                <a:latin typeface="Arial"/>
                <a:ea typeface="ＭＳ 明朝"/>
                <a:cs typeface="MinionPro-Regular"/>
              </a:rPr>
              <a:t>15 recommandations pour bâtir</a:t>
            </a:r>
          </a:p>
          <a:p>
            <a:r>
              <a:rPr lang="fr-FR" sz="9600" b="1" dirty="0">
                <a:solidFill>
                  <a:srgbClr val="182F79"/>
                </a:solidFill>
                <a:latin typeface="Arial"/>
                <a:ea typeface="ＭＳ 明朝"/>
                <a:cs typeface="MinionPro-Regular"/>
              </a:rPr>
              <a:t>l‘avenir du système de santé</a:t>
            </a:r>
            <a:endParaRPr lang="fr-FR" sz="9600" dirty="0"/>
          </a:p>
          <a:p>
            <a:endParaRPr lang="fr-FR" sz="10000" dirty="0"/>
          </a:p>
          <a:p>
            <a:r>
              <a:rPr lang="fr-FR" sz="10000" dirty="0"/>
              <a:t>Enjeux du PLFSS 2025 </a:t>
            </a:r>
          </a:p>
          <a:p>
            <a:endParaRPr lang="fr-FR" dirty="0"/>
          </a:p>
        </p:txBody>
      </p:sp>
      <p:sp>
        <p:nvSpPr>
          <p:cNvPr id="4" name="ZoneTexte 3"/>
          <p:cNvSpPr txBox="1"/>
          <p:nvPr/>
        </p:nvSpPr>
        <p:spPr>
          <a:xfrm>
            <a:off x="10311690" y="92364"/>
            <a:ext cx="1798890" cy="646331"/>
          </a:xfrm>
          <a:prstGeom prst="rect">
            <a:avLst/>
          </a:prstGeom>
          <a:noFill/>
        </p:spPr>
        <p:txBody>
          <a:bodyPr wrap="none" rtlCol="0">
            <a:spAutoFit/>
          </a:bodyPr>
          <a:lstStyle/>
          <a:p>
            <a:r>
              <a:rPr lang="fr-FR" b="1" dirty="0">
                <a:solidFill>
                  <a:schemeClr val="accent1">
                    <a:lumMod val="75000"/>
                  </a:schemeClr>
                </a:solidFill>
              </a:rPr>
              <a:t>1</a:t>
            </a:r>
            <a:r>
              <a:rPr lang="fr-FR" b="1" baseline="30000" dirty="0">
                <a:solidFill>
                  <a:schemeClr val="accent1">
                    <a:lumMod val="75000"/>
                  </a:schemeClr>
                </a:solidFill>
              </a:rPr>
              <a:t>er</a:t>
            </a:r>
            <a:r>
              <a:rPr lang="fr-FR" b="1" dirty="0">
                <a:solidFill>
                  <a:schemeClr val="accent1">
                    <a:lumMod val="75000"/>
                  </a:schemeClr>
                </a:solidFill>
              </a:rPr>
              <a:t>  octobre 2024</a:t>
            </a:r>
          </a:p>
          <a:p>
            <a:endParaRPr lang="fr-FR" dirty="0"/>
          </a:p>
        </p:txBody>
      </p:sp>
    </p:spTree>
    <p:extLst>
      <p:ext uri="{BB962C8B-B14F-4D97-AF65-F5344CB8AC3E}">
        <p14:creationId xmlns:p14="http://schemas.microsoft.com/office/powerpoint/2010/main" val="1602301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226943" y="1703236"/>
            <a:ext cx="11738113" cy="5018239"/>
          </a:xfrm>
        </p:spPr>
        <p:txBody>
          <a:bodyPr>
            <a:normAutofit fontScale="77500" lnSpcReduction="20000"/>
          </a:bodyPr>
          <a:lstStyle/>
          <a:p>
            <a:r>
              <a:rPr lang="fr-FR" dirty="0"/>
              <a:t>Pour soutenir l’outil industriel des médicaments en France, il faut un </a:t>
            </a:r>
            <a:r>
              <a:rPr lang="fr-FR" b="1" dirty="0"/>
              <a:t>moratoire immédiat sur les baisses de prix des médicaments essentiels fabriqués en France</a:t>
            </a:r>
          </a:p>
          <a:p>
            <a:endParaRPr lang="fr-FR" dirty="0"/>
          </a:p>
          <a:p>
            <a:r>
              <a:rPr lang="fr-FR" dirty="0"/>
              <a:t>Accompagné d’une possibilité de </a:t>
            </a:r>
            <a:r>
              <a:rPr lang="fr-FR" b="1" dirty="0"/>
              <a:t>hausses de prix pour les médicaments à fort enjeu d’indépendance sanitaire (article 65 LF2022).</a:t>
            </a:r>
          </a:p>
          <a:p>
            <a:endParaRPr lang="fr-FR" b="1" dirty="0"/>
          </a:p>
          <a:p>
            <a:r>
              <a:rPr lang="fr-FR" b="1" dirty="0"/>
              <a:t>Une enveloppe de hausses de prix doit donc être pérennisée sous forme d’un fonds souveraineté.</a:t>
            </a:r>
          </a:p>
          <a:p>
            <a:pPr marL="0" indent="0">
              <a:buNone/>
            </a:pPr>
            <a:endParaRPr lang="fr-FR" b="1" dirty="0"/>
          </a:p>
          <a:p>
            <a:pPr algn="just">
              <a:lnSpc>
                <a:spcPct val="107000"/>
              </a:lnSpc>
              <a:spcAft>
                <a:spcPts val="800"/>
              </a:spcAft>
            </a:pPr>
            <a:r>
              <a:rPr lang="fr-FR" b="1" dirty="0">
                <a:effectLst/>
                <a:latin typeface="Calibri" panose="020F0502020204030204" pitchFamily="34" charset="0"/>
                <a:ea typeface="Calibri" panose="020F0502020204030204" pitchFamily="34" charset="0"/>
                <a:cs typeface="Calibri" panose="020F0502020204030204" pitchFamily="34" charset="0"/>
              </a:rPr>
              <a:t>Protéger la capacité d’innovation française dans la compétition internationale en préservant </a:t>
            </a:r>
            <a:r>
              <a:rPr lang="fr-FR" b="1" dirty="0">
                <a:latin typeface="Calibri" panose="020F0502020204030204" pitchFamily="34" charset="0"/>
                <a:ea typeface="Calibri" panose="020F0502020204030204" pitchFamily="34" charset="0"/>
                <a:cs typeface="Calibri" panose="020F0502020204030204" pitchFamily="34" charset="0"/>
              </a:rPr>
              <a:t>le Crédit d’Impôt Recherche (CIR), </a:t>
            </a:r>
            <a:r>
              <a:rPr lang="fr-FR" dirty="0">
                <a:latin typeface="Calibri" panose="020F0502020204030204" pitchFamily="34" charset="0"/>
                <a:ea typeface="Calibri" panose="020F0502020204030204" pitchFamily="34" charset="0"/>
                <a:cs typeface="Calibri" panose="020F0502020204030204" pitchFamily="34" charset="0"/>
              </a:rPr>
              <a:t>élément clé pour attirer et maintenir les centres de R&amp;D </a:t>
            </a:r>
            <a:r>
              <a:rPr lang="fr-FR">
                <a:latin typeface="Calibri" panose="020F0502020204030204" pitchFamily="34" charset="0"/>
                <a:ea typeface="Calibri" panose="020F0502020204030204" pitchFamily="34" charset="0"/>
                <a:cs typeface="Calibri" panose="020F0502020204030204" pitchFamily="34" charset="0"/>
              </a:rPr>
              <a:t>en France.</a:t>
            </a:r>
            <a:endParaRPr lang="fr-FR" dirty="0">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fr-FR" b="1" dirty="0">
                <a:latin typeface="Calibri" panose="020F0502020204030204" pitchFamily="34" charset="0"/>
                <a:ea typeface="Calibri" panose="020F0502020204030204" pitchFamily="34" charset="0"/>
                <a:cs typeface="Calibri" panose="020F0502020204030204" pitchFamily="34" charset="0"/>
              </a:rPr>
              <a:t>Permettre l’accès rapide des patients aux produits de santé innovants, grâce à des mécanismes dérogatoires simples, fluides et adaptés (RIHN en particulier). </a:t>
            </a:r>
          </a:p>
          <a:p>
            <a:pPr lvl="1" algn="just">
              <a:lnSpc>
                <a:spcPct val="107000"/>
              </a:lnSpc>
              <a:spcAft>
                <a:spcPts val="800"/>
              </a:spcAft>
            </a:pPr>
            <a:endParaRPr lang="fr-FR" sz="2200" b="1" dirty="0"/>
          </a:p>
          <a:p>
            <a:pPr marL="457200" lvl="1" indent="0">
              <a:buNone/>
            </a:pPr>
            <a:endParaRPr lang="fr-FR" dirty="0"/>
          </a:p>
          <a:p>
            <a:endParaRPr lang="fr-FR" dirty="0"/>
          </a:p>
        </p:txBody>
      </p:sp>
      <p:sp>
        <p:nvSpPr>
          <p:cNvPr id="3" name="Titre 2"/>
          <p:cNvSpPr>
            <a:spLocks noGrp="1"/>
          </p:cNvSpPr>
          <p:nvPr>
            <p:ph type="title"/>
          </p:nvPr>
        </p:nvSpPr>
        <p:spPr>
          <a:xfrm>
            <a:off x="2788920" y="300853"/>
            <a:ext cx="9500616" cy="662781"/>
          </a:xfrm>
        </p:spPr>
        <p:txBody>
          <a:bodyPr>
            <a:normAutofit/>
          </a:bodyPr>
          <a:lstStyle/>
          <a:p>
            <a:r>
              <a:rPr lang="fr-FR" sz="3200" b="1" dirty="0">
                <a:solidFill>
                  <a:schemeClr val="accent5">
                    <a:lumMod val="20000"/>
                    <a:lumOff val="80000"/>
                  </a:schemeClr>
                </a:solidFill>
              </a:rPr>
              <a:t>Préserver la fabrication et l’innovation en France </a:t>
            </a:r>
          </a:p>
        </p:txBody>
      </p:sp>
      <p:sp>
        <p:nvSpPr>
          <p:cNvPr id="4" name="Espace réservé du pied de page 3"/>
          <p:cNvSpPr>
            <a:spLocks noGrp="1"/>
          </p:cNvSpPr>
          <p:nvPr>
            <p:ph type="ftr" sz="quarter" idx="11"/>
          </p:nvPr>
        </p:nvSpPr>
        <p:spPr/>
        <p:txBody>
          <a:bodyPr/>
          <a:lstStyle/>
          <a:p>
            <a:r>
              <a:rPr lang="fr-FR" dirty="0"/>
              <a:t> </a:t>
            </a:r>
          </a:p>
        </p:txBody>
      </p:sp>
    </p:spTree>
    <p:extLst>
      <p:ext uri="{BB962C8B-B14F-4D97-AF65-F5344CB8AC3E}">
        <p14:creationId xmlns:p14="http://schemas.microsoft.com/office/powerpoint/2010/main" val="727215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2000" y="3429000"/>
            <a:ext cx="10972800" cy="1143000"/>
          </a:xfrm>
        </p:spPr>
        <p:txBody>
          <a:bodyPr>
            <a:noAutofit/>
          </a:bodyPr>
          <a:lstStyle/>
          <a:p>
            <a:r>
              <a:rPr lang="fr-FR" sz="4800" dirty="0">
                <a:solidFill>
                  <a:srgbClr val="000090"/>
                </a:solidFill>
                <a:latin typeface="Calibri"/>
                <a:cs typeface="Calibri"/>
              </a:rPr>
              <a:t>Questions/Réponses</a:t>
            </a:r>
            <a:endParaRPr lang="fr-FR" sz="4800" baseline="30000" dirty="0">
              <a:solidFill>
                <a:srgbClr val="000090"/>
              </a:solidFill>
              <a:latin typeface="Calibri"/>
              <a:cs typeface="Calibri"/>
            </a:endParaRPr>
          </a:p>
        </p:txBody>
      </p:sp>
      <p:pic>
        <p:nvPicPr>
          <p:cNvPr id="4" name="Image 3"/>
          <p:cNvPicPr>
            <a:picLocks noChangeAspect="1"/>
          </p:cNvPicPr>
          <p:nvPr/>
        </p:nvPicPr>
        <p:blipFill>
          <a:blip r:embed="rId2"/>
          <a:stretch>
            <a:fillRect/>
          </a:stretch>
        </p:blipFill>
        <p:spPr>
          <a:xfrm>
            <a:off x="0" y="245544"/>
            <a:ext cx="12192000" cy="1112216"/>
          </a:xfrm>
          <a:prstGeom prst="rect">
            <a:avLst/>
          </a:prstGeom>
        </p:spPr>
      </p:pic>
      <p:sp>
        <p:nvSpPr>
          <p:cNvPr id="3" name="Espace réservé du pied de page 2"/>
          <p:cNvSpPr>
            <a:spLocks noGrp="1"/>
          </p:cNvSpPr>
          <p:nvPr>
            <p:ph type="ftr" sz="quarter" idx="11"/>
          </p:nvPr>
        </p:nvSpPr>
        <p:spPr/>
        <p:txBody>
          <a:bodyPr/>
          <a:lstStyle/>
          <a:p>
            <a:endParaRPr lang="fr-FR" dirty="0"/>
          </a:p>
        </p:txBody>
      </p:sp>
    </p:spTree>
    <p:extLst>
      <p:ext uri="{BB962C8B-B14F-4D97-AF65-F5344CB8AC3E}">
        <p14:creationId xmlns:p14="http://schemas.microsoft.com/office/powerpoint/2010/main" val="786986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778252" y="253683"/>
            <a:ext cx="9144000" cy="2387600"/>
          </a:xfrm>
        </p:spPr>
        <p:txBody>
          <a:bodyPr/>
          <a:lstStyle/>
          <a:p>
            <a:r>
              <a:rPr lang="fr-FR" dirty="0">
                <a:solidFill>
                  <a:schemeClr val="accent1"/>
                </a:solidFill>
              </a:rPr>
              <a:t>Pour un plan national d’efficience</a:t>
            </a:r>
          </a:p>
        </p:txBody>
      </p:sp>
      <p:sp>
        <p:nvSpPr>
          <p:cNvPr id="3" name="Sous-titre 2"/>
          <p:cNvSpPr>
            <a:spLocks noGrp="1"/>
          </p:cNvSpPr>
          <p:nvPr>
            <p:ph type="subTitle" idx="1"/>
          </p:nvPr>
        </p:nvSpPr>
        <p:spPr>
          <a:xfrm>
            <a:off x="3017520" y="3113054"/>
            <a:ext cx="8904732" cy="1655762"/>
          </a:xfrm>
        </p:spPr>
        <p:txBody>
          <a:bodyPr anchor="ctr">
            <a:normAutofit fontScale="77500" lnSpcReduction="20000"/>
          </a:bodyPr>
          <a:lstStyle/>
          <a:p>
            <a:r>
              <a:rPr lang="fr-FR" sz="3500" dirty="0"/>
              <a:t>15 recommandations pour l’avenir du système de santé</a:t>
            </a:r>
          </a:p>
          <a:p>
            <a:endParaRPr lang="fr-FR" dirty="0"/>
          </a:p>
          <a:p>
            <a:r>
              <a:rPr lang="fr-FR" sz="3200" dirty="0"/>
              <a:t>Sandrine Bourguignon</a:t>
            </a:r>
          </a:p>
          <a:p>
            <a:r>
              <a:rPr lang="fr-FR" sz="3200" dirty="0" err="1"/>
              <a:t>RWeality</a:t>
            </a:r>
            <a:endParaRPr lang="fr-FR" sz="3200" dirty="0"/>
          </a:p>
        </p:txBody>
      </p:sp>
      <p:pic>
        <p:nvPicPr>
          <p:cNvPr id="4" name="Image 3">
            <a:extLst>
              <a:ext uri="{FF2B5EF4-FFF2-40B4-BE49-F238E27FC236}">
                <a16:creationId xmlns:a16="http://schemas.microsoft.com/office/drawing/2014/main" id="{5FD9F0AA-FC49-242E-DB6E-956607C4B33E}"/>
              </a:ext>
            </a:extLst>
          </p:cNvPr>
          <p:cNvPicPr>
            <a:picLocks noChangeAspect="1"/>
          </p:cNvPicPr>
          <p:nvPr/>
        </p:nvPicPr>
        <p:blipFill>
          <a:blip r:embed="rId2"/>
          <a:stretch>
            <a:fillRect/>
          </a:stretch>
        </p:blipFill>
        <p:spPr>
          <a:xfrm>
            <a:off x="269748" y="3133372"/>
            <a:ext cx="2311376" cy="3270888"/>
          </a:xfrm>
          <a:prstGeom prst="rect">
            <a:avLst/>
          </a:prstGeom>
        </p:spPr>
      </p:pic>
    </p:spTree>
    <p:extLst>
      <p:ext uri="{BB962C8B-B14F-4D97-AF65-F5344CB8AC3E}">
        <p14:creationId xmlns:p14="http://schemas.microsoft.com/office/powerpoint/2010/main" val="607556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521426" y="2047890"/>
            <a:ext cx="4798581" cy="1861331"/>
          </a:xfrm>
          <a:custGeom>
            <a:avLst/>
            <a:gdLst/>
            <a:ahLst/>
            <a:cxnLst/>
            <a:rect l="l" t="t" r="r" b="b"/>
            <a:pathLst>
              <a:path w="7197872" h="2791996">
                <a:moveTo>
                  <a:pt x="0" y="0"/>
                </a:moveTo>
                <a:lnTo>
                  <a:pt x="7197872" y="0"/>
                </a:lnTo>
                <a:lnTo>
                  <a:pt x="7197872" y="2791996"/>
                </a:lnTo>
                <a:lnTo>
                  <a:pt x="0" y="279199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fr-FR" sz="1200"/>
          </a:p>
        </p:txBody>
      </p:sp>
      <p:sp>
        <p:nvSpPr>
          <p:cNvPr id="4" name="Freeform 4"/>
          <p:cNvSpPr/>
          <p:nvPr/>
        </p:nvSpPr>
        <p:spPr>
          <a:xfrm>
            <a:off x="6580357" y="2047890"/>
            <a:ext cx="4798581" cy="1861331"/>
          </a:xfrm>
          <a:custGeom>
            <a:avLst/>
            <a:gdLst/>
            <a:ahLst/>
            <a:cxnLst/>
            <a:rect l="l" t="t" r="r" b="b"/>
            <a:pathLst>
              <a:path w="7197872" h="2791996">
                <a:moveTo>
                  <a:pt x="0" y="0"/>
                </a:moveTo>
                <a:lnTo>
                  <a:pt x="7197872" y="0"/>
                </a:lnTo>
                <a:lnTo>
                  <a:pt x="7197872" y="2791996"/>
                </a:lnTo>
                <a:lnTo>
                  <a:pt x="0" y="279199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fr-FR" sz="1200"/>
          </a:p>
        </p:txBody>
      </p:sp>
      <p:grpSp>
        <p:nvGrpSpPr>
          <p:cNvPr id="5" name="Group 5"/>
          <p:cNvGrpSpPr>
            <a:grpSpLocks noChangeAspect="1"/>
          </p:cNvGrpSpPr>
          <p:nvPr/>
        </p:nvGrpSpPr>
        <p:grpSpPr>
          <a:xfrm>
            <a:off x="1521426" y="1949812"/>
            <a:ext cx="1546707" cy="1540665"/>
            <a:chOff x="0" y="0"/>
            <a:chExt cx="6502400" cy="6477000"/>
          </a:xfrm>
          <a:solidFill>
            <a:schemeClr val="accent1">
              <a:lumMod val="50000"/>
            </a:schemeClr>
          </a:solidFill>
        </p:grpSpPr>
        <p:sp>
          <p:nvSpPr>
            <p:cNvPr id="6" name="Freeform 6"/>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grpFill/>
            <a:ln w="12700">
              <a:solidFill>
                <a:srgbClr val="000000"/>
              </a:solidFill>
            </a:ln>
          </p:spPr>
          <p:txBody>
            <a:bodyPr/>
            <a:lstStyle/>
            <a:p>
              <a:endParaRPr lang="fr-FR" sz="1200"/>
            </a:p>
          </p:txBody>
        </p:sp>
        <p:sp>
          <p:nvSpPr>
            <p:cNvPr id="7" name="Freeform 7"/>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grpFill/>
          </p:spPr>
          <p:txBody>
            <a:bodyPr/>
            <a:lstStyle/>
            <a:p>
              <a:endParaRPr lang="fr-FR" sz="1200"/>
            </a:p>
          </p:txBody>
        </p:sp>
      </p:grpSp>
      <p:grpSp>
        <p:nvGrpSpPr>
          <p:cNvPr id="8" name="Group 8"/>
          <p:cNvGrpSpPr>
            <a:grpSpLocks noChangeAspect="1"/>
          </p:cNvGrpSpPr>
          <p:nvPr/>
        </p:nvGrpSpPr>
        <p:grpSpPr>
          <a:xfrm>
            <a:off x="6331286" y="1990993"/>
            <a:ext cx="1546707" cy="1540665"/>
            <a:chOff x="0" y="0"/>
            <a:chExt cx="6502400" cy="6477000"/>
          </a:xfrm>
          <a:solidFill>
            <a:schemeClr val="accent1">
              <a:lumMod val="50000"/>
            </a:schemeClr>
          </a:solidFill>
        </p:grpSpPr>
        <p:sp>
          <p:nvSpPr>
            <p:cNvPr id="9" name="Freeform 9"/>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grpFill/>
            <a:ln w="12700">
              <a:solidFill>
                <a:srgbClr val="000000"/>
              </a:solidFill>
            </a:ln>
          </p:spPr>
          <p:txBody>
            <a:bodyPr/>
            <a:lstStyle/>
            <a:p>
              <a:endParaRPr lang="fr-FR" sz="1200"/>
            </a:p>
          </p:txBody>
        </p:sp>
        <p:sp>
          <p:nvSpPr>
            <p:cNvPr id="10" name="Freeform 10"/>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grpFill/>
          </p:spPr>
          <p:txBody>
            <a:bodyPr/>
            <a:lstStyle/>
            <a:p>
              <a:endParaRPr lang="fr-FR" sz="1200"/>
            </a:p>
          </p:txBody>
        </p:sp>
      </p:grpSp>
      <p:sp>
        <p:nvSpPr>
          <p:cNvPr id="11" name="Freeform 11"/>
          <p:cNvSpPr/>
          <p:nvPr/>
        </p:nvSpPr>
        <p:spPr>
          <a:xfrm>
            <a:off x="1469422" y="4038103"/>
            <a:ext cx="4798581" cy="1861331"/>
          </a:xfrm>
          <a:custGeom>
            <a:avLst/>
            <a:gdLst/>
            <a:ahLst/>
            <a:cxnLst/>
            <a:rect l="l" t="t" r="r" b="b"/>
            <a:pathLst>
              <a:path w="7197872" h="2791996">
                <a:moveTo>
                  <a:pt x="0" y="0"/>
                </a:moveTo>
                <a:lnTo>
                  <a:pt x="7197871" y="0"/>
                </a:lnTo>
                <a:lnTo>
                  <a:pt x="7197871" y="2791996"/>
                </a:lnTo>
                <a:lnTo>
                  <a:pt x="0" y="279199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fr-FR" sz="1200"/>
          </a:p>
        </p:txBody>
      </p:sp>
      <p:grpSp>
        <p:nvGrpSpPr>
          <p:cNvPr id="12" name="Group 12"/>
          <p:cNvGrpSpPr>
            <a:grpSpLocks noChangeAspect="1"/>
          </p:cNvGrpSpPr>
          <p:nvPr/>
        </p:nvGrpSpPr>
        <p:grpSpPr>
          <a:xfrm>
            <a:off x="1521426" y="3848216"/>
            <a:ext cx="1546707" cy="1540665"/>
            <a:chOff x="0" y="0"/>
            <a:chExt cx="6502400" cy="6477000"/>
          </a:xfrm>
          <a:solidFill>
            <a:schemeClr val="accent1">
              <a:lumMod val="50000"/>
            </a:schemeClr>
          </a:solidFill>
        </p:grpSpPr>
        <p:sp>
          <p:nvSpPr>
            <p:cNvPr id="13" name="Freeform 13"/>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grpFill/>
            <a:ln w="12700">
              <a:solidFill>
                <a:srgbClr val="000000"/>
              </a:solidFill>
            </a:ln>
          </p:spPr>
          <p:txBody>
            <a:bodyPr/>
            <a:lstStyle/>
            <a:p>
              <a:endParaRPr lang="fr-FR" sz="1200"/>
            </a:p>
          </p:txBody>
        </p:sp>
        <p:sp>
          <p:nvSpPr>
            <p:cNvPr id="14" name="Freeform 14"/>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grpFill/>
          </p:spPr>
          <p:txBody>
            <a:bodyPr/>
            <a:lstStyle/>
            <a:p>
              <a:endParaRPr lang="fr-FR" sz="1200"/>
            </a:p>
          </p:txBody>
        </p:sp>
      </p:grpSp>
      <p:sp>
        <p:nvSpPr>
          <p:cNvPr id="15" name="Freeform 15"/>
          <p:cNvSpPr/>
          <p:nvPr/>
        </p:nvSpPr>
        <p:spPr>
          <a:xfrm>
            <a:off x="6331286" y="4038103"/>
            <a:ext cx="4798581" cy="1861331"/>
          </a:xfrm>
          <a:custGeom>
            <a:avLst/>
            <a:gdLst/>
            <a:ahLst/>
            <a:cxnLst/>
            <a:rect l="l" t="t" r="r" b="b"/>
            <a:pathLst>
              <a:path w="7197872" h="2791996">
                <a:moveTo>
                  <a:pt x="0" y="0"/>
                </a:moveTo>
                <a:lnTo>
                  <a:pt x="7197872" y="0"/>
                </a:lnTo>
                <a:lnTo>
                  <a:pt x="7197872" y="2791996"/>
                </a:lnTo>
                <a:lnTo>
                  <a:pt x="0" y="279199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fr-FR" sz="1200"/>
          </a:p>
        </p:txBody>
      </p:sp>
      <p:grpSp>
        <p:nvGrpSpPr>
          <p:cNvPr id="16" name="Group 16"/>
          <p:cNvGrpSpPr>
            <a:grpSpLocks noChangeAspect="1"/>
          </p:cNvGrpSpPr>
          <p:nvPr/>
        </p:nvGrpSpPr>
        <p:grpSpPr>
          <a:xfrm>
            <a:off x="6290752" y="3863979"/>
            <a:ext cx="1556164" cy="1510453"/>
            <a:chOff x="-23042" y="66269"/>
            <a:chExt cx="6542159" cy="6349987"/>
          </a:xfrm>
          <a:solidFill>
            <a:schemeClr val="accent1">
              <a:lumMod val="50000"/>
            </a:schemeClr>
          </a:solidFill>
        </p:grpSpPr>
        <p:sp>
          <p:nvSpPr>
            <p:cNvPr id="17" name="Freeform 17"/>
            <p:cNvSpPr/>
            <p:nvPr/>
          </p:nvSpPr>
          <p:spPr>
            <a:xfrm>
              <a:off x="-23042" y="119185"/>
              <a:ext cx="6542159" cy="6244243"/>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grpFill/>
            <a:ln w="12700">
              <a:solidFill>
                <a:srgbClr val="000000"/>
              </a:solidFill>
            </a:ln>
          </p:spPr>
          <p:txBody>
            <a:bodyPr/>
            <a:lstStyle/>
            <a:p>
              <a:endParaRPr lang="fr-FR" sz="1200"/>
            </a:p>
          </p:txBody>
        </p:sp>
        <p:sp>
          <p:nvSpPr>
            <p:cNvPr id="18" name="Freeform 18"/>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grpFill/>
          </p:spPr>
          <p:txBody>
            <a:bodyPr/>
            <a:lstStyle/>
            <a:p>
              <a:endParaRPr lang="fr-FR" sz="1200"/>
            </a:p>
          </p:txBody>
        </p:sp>
      </p:grpSp>
      <p:sp>
        <p:nvSpPr>
          <p:cNvPr id="19" name="Freeform 19"/>
          <p:cNvSpPr/>
          <p:nvPr/>
        </p:nvSpPr>
        <p:spPr>
          <a:xfrm>
            <a:off x="1740970" y="2157188"/>
            <a:ext cx="1107618" cy="1125914"/>
          </a:xfrm>
          <a:custGeom>
            <a:avLst/>
            <a:gdLst/>
            <a:ahLst/>
            <a:cxnLst/>
            <a:rect l="l" t="t" r="r" b="b"/>
            <a:pathLst>
              <a:path w="1661427" h="1688871">
                <a:moveTo>
                  <a:pt x="0" y="0"/>
                </a:moveTo>
                <a:lnTo>
                  <a:pt x="1661427" y="0"/>
                </a:lnTo>
                <a:lnTo>
                  <a:pt x="1661427" y="1688871"/>
                </a:lnTo>
                <a:lnTo>
                  <a:pt x="0" y="16888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sz="1200"/>
          </a:p>
        </p:txBody>
      </p:sp>
      <p:sp>
        <p:nvSpPr>
          <p:cNvPr id="24" name="Freeform 3">
            <a:extLst>
              <a:ext uri="{FF2B5EF4-FFF2-40B4-BE49-F238E27FC236}">
                <a16:creationId xmlns:a16="http://schemas.microsoft.com/office/drawing/2014/main" id="{47F99A70-AF4D-5001-151B-D48C4A5600E3}"/>
              </a:ext>
            </a:extLst>
          </p:cNvPr>
          <p:cNvSpPr/>
          <p:nvPr/>
        </p:nvSpPr>
        <p:spPr>
          <a:xfrm rot="7659121">
            <a:off x="9709699" y="4777199"/>
            <a:ext cx="3521977" cy="2704766"/>
          </a:xfrm>
          <a:custGeom>
            <a:avLst/>
            <a:gdLst/>
            <a:ahLst/>
            <a:cxnLst/>
            <a:rect l="l" t="t" r="r" b="b"/>
            <a:pathLst>
              <a:path w="7629294" h="7828566">
                <a:moveTo>
                  <a:pt x="0" y="0"/>
                </a:moveTo>
                <a:lnTo>
                  <a:pt x="7629294" y="0"/>
                </a:lnTo>
                <a:lnTo>
                  <a:pt x="7629294" y="7828566"/>
                </a:lnTo>
                <a:lnTo>
                  <a:pt x="0" y="7828566"/>
                </a:lnTo>
                <a:lnTo>
                  <a:pt x="0" y="0"/>
                </a:lnTo>
                <a:close/>
              </a:path>
            </a:pathLst>
          </a:custGeom>
          <a:blipFill>
            <a:blip r:embed="rId6">
              <a:extLst>
                <a:ext uri="{96DAC541-7B7A-43D3-8B79-37D633B846F1}">
                  <asvg:svgBlip xmlns:asvg="http://schemas.microsoft.com/office/drawing/2016/SVG/main" r:embed="rId7"/>
                </a:ext>
              </a:extLst>
            </a:blip>
            <a:stretch>
              <a:fillRect t="-34971" r="-19136"/>
            </a:stretch>
          </a:blipFill>
        </p:spPr>
        <p:txBody>
          <a:bodyPr/>
          <a:lstStyle/>
          <a:p>
            <a:endParaRPr lang="fr-FR"/>
          </a:p>
        </p:txBody>
      </p:sp>
      <p:sp>
        <p:nvSpPr>
          <p:cNvPr id="20" name="Freeform 20"/>
          <p:cNvSpPr/>
          <p:nvPr/>
        </p:nvSpPr>
        <p:spPr>
          <a:xfrm>
            <a:off x="6466102" y="2201601"/>
            <a:ext cx="1277075" cy="1023256"/>
          </a:xfrm>
          <a:custGeom>
            <a:avLst/>
            <a:gdLst/>
            <a:ahLst/>
            <a:cxnLst/>
            <a:rect l="l" t="t" r="r" b="b"/>
            <a:pathLst>
              <a:path w="1915612" h="1534884">
                <a:moveTo>
                  <a:pt x="0" y="0"/>
                </a:moveTo>
                <a:lnTo>
                  <a:pt x="1915611" y="0"/>
                </a:lnTo>
                <a:lnTo>
                  <a:pt x="1915611" y="1534884"/>
                </a:lnTo>
                <a:lnTo>
                  <a:pt x="0" y="15348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sz="1200"/>
          </a:p>
        </p:txBody>
      </p:sp>
      <p:sp>
        <p:nvSpPr>
          <p:cNvPr id="21" name="Freeform 21"/>
          <p:cNvSpPr/>
          <p:nvPr/>
        </p:nvSpPr>
        <p:spPr>
          <a:xfrm>
            <a:off x="1712149" y="4038103"/>
            <a:ext cx="1165261" cy="1160891"/>
          </a:xfrm>
          <a:custGeom>
            <a:avLst/>
            <a:gdLst/>
            <a:ahLst/>
            <a:cxnLst/>
            <a:rect l="l" t="t" r="r" b="b"/>
            <a:pathLst>
              <a:path w="1747891" h="1741336">
                <a:moveTo>
                  <a:pt x="0" y="0"/>
                </a:moveTo>
                <a:lnTo>
                  <a:pt x="1747891" y="0"/>
                </a:lnTo>
                <a:lnTo>
                  <a:pt x="1747891" y="1741336"/>
                </a:lnTo>
                <a:lnTo>
                  <a:pt x="0" y="17413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FR" sz="1200"/>
          </a:p>
        </p:txBody>
      </p:sp>
      <p:sp>
        <p:nvSpPr>
          <p:cNvPr id="22" name="Freeform 22"/>
          <p:cNvSpPr/>
          <p:nvPr/>
        </p:nvSpPr>
        <p:spPr>
          <a:xfrm>
            <a:off x="6379929" y="4011349"/>
            <a:ext cx="1377811" cy="1215713"/>
          </a:xfrm>
          <a:custGeom>
            <a:avLst/>
            <a:gdLst/>
            <a:ahLst/>
            <a:cxnLst/>
            <a:rect l="l" t="t" r="r" b="b"/>
            <a:pathLst>
              <a:path w="2248736" h="1905803">
                <a:moveTo>
                  <a:pt x="0" y="0"/>
                </a:moveTo>
                <a:lnTo>
                  <a:pt x="2248736" y="0"/>
                </a:lnTo>
                <a:lnTo>
                  <a:pt x="2248736" y="1905803"/>
                </a:lnTo>
                <a:lnTo>
                  <a:pt x="0" y="19058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fr-FR" sz="1200"/>
          </a:p>
        </p:txBody>
      </p:sp>
      <p:sp>
        <p:nvSpPr>
          <p:cNvPr id="25" name="TextBox 25"/>
          <p:cNvSpPr txBox="1"/>
          <p:nvPr/>
        </p:nvSpPr>
        <p:spPr>
          <a:xfrm>
            <a:off x="3107768" y="2858138"/>
            <a:ext cx="2750721" cy="240835"/>
          </a:xfrm>
          <a:prstGeom prst="rect">
            <a:avLst/>
          </a:prstGeom>
        </p:spPr>
        <p:txBody>
          <a:bodyPr wrap="square" lIns="0" tIns="0" rIns="0" bIns="0" rtlCol="0" anchor="t">
            <a:spAutoFit/>
          </a:bodyPr>
          <a:lstStyle/>
          <a:p>
            <a:pPr>
              <a:lnSpc>
                <a:spcPts val="1761"/>
              </a:lnSpc>
              <a:spcBef>
                <a:spcPct val="0"/>
              </a:spcBef>
            </a:pPr>
            <a:r>
              <a:rPr lang="en-US" sz="2000" b="1" spc="-25" dirty="0">
                <a:solidFill>
                  <a:schemeClr val="accent1"/>
                </a:solidFill>
                <a:ea typeface="Montserrat Light Bold"/>
                <a:cs typeface="Montserrat Light Bold"/>
                <a:sym typeface="Montserrat Light Bold"/>
              </a:rPr>
              <a:t>DÉMOGRAPHIQUE</a:t>
            </a:r>
          </a:p>
        </p:txBody>
      </p:sp>
      <p:sp>
        <p:nvSpPr>
          <p:cNvPr id="27" name="TextBox 27"/>
          <p:cNvSpPr txBox="1"/>
          <p:nvPr/>
        </p:nvSpPr>
        <p:spPr>
          <a:xfrm>
            <a:off x="3107768" y="4857969"/>
            <a:ext cx="3731033" cy="221599"/>
          </a:xfrm>
          <a:prstGeom prst="rect">
            <a:avLst/>
          </a:prstGeom>
        </p:spPr>
        <p:txBody>
          <a:bodyPr wrap="square" lIns="0" tIns="0" rIns="0" bIns="0" rtlCol="0" anchor="t">
            <a:spAutoFit/>
          </a:bodyPr>
          <a:lstStyle/>
          <a:p>
            <a:pPr>
              <a:lnSpc>
                <a:spcPts val="1574"/>
              </a:lnSpc>
              <a:spcBef>
                <a:spcPct val="0"/>
              </a:spcBef>
            </a:pPr>
            <a:r>
              <a:rPr lang="en-US" sz="2000" b="1" spc="-25" dirty="0">
                <a:solidFill>
                  <a:schemeClr val="accent1"/>
                </a:solidFill>
                <a:sym typeface="Montserrat Light Bold"/>
              </a:rPr>
              <a:t>INNOVATION</a:t>
            </a:r>
          </a:p>
        </p:txBody>
      </p:sp>
      <p:sp>
        <p:nvSpPr>
          <p:cNvPr id="29" name="TextBox 29"/>
          <p:cNvSpPr txBox="1"/>
          <p:nvPr/>
        </p:nvSpPr>
        <p:spPr>
          <a:xfrm>
            <a:off x="7877993" y="2858138"/>
            <a:ext cx="2421167" cy="240835"/>
          </a:xfrm>
          <a:prstGeom prst="rect">
            <a:avLst/>
          </a:prstGeom>
        </p:spPr>
        <p:txBody>
          <a:bodyPr wrap="square" lIns="0" tIns="0" rIns="0" bIns="0" rtlCol="0" anchor="t">
            <a:spAutoFit/>
          </a:bodyPr>
          <a:lstStyle/>
          <a:p>
            <a:pPr>
              <a:lnSpc>
                <a:spcPts val="1761"/>
              </a:lnSpc>
              <a:spcBef>
                <a:spcPct val="0"/>
              </a:spcBef>
            </a:pPr>
            <a:r>
              <a:rPr lang="en-US" sz="2000" b="1" spc="-25" dirty="0">
                <a:solidFill>
                  <a:schemeClr val="accent1"/>
                </a:solidFill>
                <a:sym typeface="Montserrat Light Bold"/>
              </a:rPr>
              <a:t>EPIDÉMIOLOGIQUE</a:t>
            </a:r>
          </a:p>
        </p:txBody>
      </p:sp>
      <p:sp>
        <p:nvSpPr>
          <p:cNvPr id="31" name="TextBox 31"/>
          <p:cNvSpPr txBox="1"/>
          <p:nvPr/>
        </p:nvSpPr>
        <p:spPr>
          <a:xfrm>
            <a:off x="7877993" y="4848351"/>
            <a:ext cx="3519009" cy="240835"/>
          </a:xfrm>
          <a:prstGeom prst="rect">
            <a:avLst/>
          </a:prstGeom>
        </p:spPr>
        <p:txBody>
          <a:bodyPr wrap="square" lIns="0" tIns="0" rIns="0" bIns="0" rtlCol="0" anchor="t">
            <a:spAutoFit/>
          </a:bodyPr>
          <a:lstStyle/>
          <a:p>
            <a:pPr>
              <a:lnSpc>
                <a:spcPts val="1761"/>
              </a:lnSpc>
              <a:spcBef>
                <a:spcPct val="0"/>
              </a:spcBef>
            </a:pPr>
            <a:r>
              <a:rPr lang="en-US" sz="2000" b="1" spc="-25" dirty="0">
                <a:solidFill>
                  <a:schemeClr val="accent1"/>
                </a:solidFill>
                <a:sym typeface="Montserrat Light Bold"/>
              </a:rPr>
              <a:t>ECOLOGIQUE</a:t>
            </a:r>
          </a:p>
        </p:txBody>
      </p:sp>
      <p:sp>
        <p:nvSpPr>
          <p:cNvPr id="33" name="Titre 32">
            <a:extLst>
              <a:ext uri="{FF2B5EF4-FFF2-40B4-BE49-F238E27FC236}">
                <a16:creationId xmlns:a16="http://schemas.microsoft.com/office/drawing/2014/main" id="{AFCEE193-F2F2-F345-444E-B4899883C4F9}"/>
              </a:ext>
            </a:extLst>
          </p:cNvPr>
          <p:cNvSpPr>
            <a:spLocks noGrp="1"/>
          </p:cNvSpPr>
          <p:nvPr>
            <p:ph type="title"/>
          </p:nvPr>
        </p:nvSpPr>
        <p:spPr/>
        <p:txBody>
          <a:bodyPr/>
          <a:lstStyle/>
          <a:p>
            <a:r>
              <a:rPr lang="fr-FR" dirty="0"/>
              <a:t>Une quadruple transition qui s’impose à tous les systèmes de santé</a:t>
            </a:r>
          </a:p>
        </p:txBody>
      </p:sp>
      <p:sp>
        <p:nvSpPr>
          <p:cNvPr id="34" name="Espace réservé du numéro de diapositive 33">
            <a:extLst>
              <a:ext uri="{FF2B5EF4-FFF2-40B4-BE49-F238E27FC236}">
                <a16:creationId xmlns:a16="http://schemas.microsoft.com/office/drawing/2014/main" id="{9B7CBEDB-D807-E239-4C51-82D0783BC506}"/>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3028EA7-CCE8-BA44-A223-3032174B19F0}" type="slidenum">
              <a:rPr lang="fr-FR" smtClean="0"/>
              <a:pPr/>
              <a:t>5</a:t>
            </a:fld>
            <a:endParaRPr lang="fr-FR"/>
          </a:p>
        </p:txBody>
      </p:sp>
      <p:sp>
        <p:nvSpPr>
          <p:cNvPr id="2" name="Espace réservé du pied de page 1">
            <a:extLst>
              <a:ext uri="{FF2B5EF4-FFF2-40B4-BE49-F238E27FC236}">
                <a16:creationId xmlns:a16="http://schemas.microsoft.com/office/drawing/2014/main" id="{9109EE6C-22D4-D0B1-369A-FEB97FC271F1}"/>
              </a:ext>
            </a:extLst>
          </p:cNvPr>
          <p:cNvSpPr>
            <a:spLocks noGrp="1"/>
          </p:cNvSpPr>
          <p:nvPr>
            <p:ph type="ftr" sz="quarter" idx="11"/>
          </p:nvPr>
        </p:nvSpPr>
        <p:spPr/>
        <p:txBody>
          <a:bodyPr/>
          <a:lstStyle/>
          <a:p>
            <a:r>
              <a:rPr lang="fr-FR"/>
              <a:t>Etude Efficience en santé - Août 2024</a:t>
            </a:r>
          </a:p>
        </p:txBody>
      </p:sp>
      <p:sp>
        <p:nvSpPr>
          <p:cNvPr id="23" name="Freeform 4">
            <a:extLst>
              <a:ext uri="{FF2B5EF4-FFF2-40B4-BE49-F238E27FC236}">
                <a16:creationId xmlns:a16="http://schemas.microsoft.com/office/drawing/2014/main" id="{BE1D7104-9AF4-E183-4F0C-0409F31A68EB}"/>
              </a:ext>
            </a:extLst>
          </p:cNvPr>
          <p:cNvSpPr/>
          <p:nvPr/>
        </p:nvSpPr>
        <p:spPr>
          <a:xfrm>
            <a:off x="-427597" y="-328921"/>
            <a:ext cx="2555852" cy="2486109"/>
          </a:xfrm>
          <a:custGeom>
            <a:avLst/>
            <a:gdLst/>
            <a:ahLst/>
            <a:cxnLst/>
            <a:rect l="l" t="t" r="r" b="b"/>
            <a:pathLst>
              <a:path w="9022634" h="9258300">
                <a:moveTo>
                  <a:pt x="0" y="0"/>
                </a:moveTo>
                <a:lnTo>
                  <a:pt x="9022634" y="0"/>
                </a:lnTo>
                <a:lnTo>
                  <a:pt x="9022634" y="9258300"/>
                </a:lnTo>
                <a:lnTo>
                  <a:pt x="0" y="9258300"/>
                </a:lnTo>
                <a:lnTo>
                  <a:pt x="0" y="0"/>
                </a:lnTo>
                <a:close/>
              </a:path>
            </a:pathLst>
          </a:custGeom>
          <a:blipFill>
            <a:blip r:embed="rId6">
              <a:extLst>
                <a:ext uri="{96DAC541-7B7A-43D3-8B79-37D633B846F1}">
                  <asvg:svgBlip xmlns:asvg="http://schemas.microsoft.com/office/drawing/2016/SVG/main" r:embed="rId7"/>
                </a:ext>
              </a:extLst>
            </a:blip>
            <a:stretch>
              <a:fillRect l="-66540" t="-67420"/>
            </a:stretch>
          </a:blipFill>
        </p:spPr>
        <p:txBody>
          <a:bodyPr/>
          <a:lstStyle/>
          <a:p>
            <a:endParaRPr lang="fr-F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94464B0E-A27E-BA6C-D1D4-F9F257B6AC31}"/>
              </a:ext>
            </a:extLst>
          </p:cNvPr>
          <p:cNvGrpSpPr/>
          <p:nvPr/>
        </p:nvGrpSpPr>
        <p:grpSpPr>
          <a:xfrm>
            <a:off x="640544" y="2449405"/>
            <a:ext cx="5136312" cy="2927837"/>
            <a:chOff x="640544" y="2562172"/>
            <a:chExt cx="5136312" cy="2927837"/>
          </a:xfrm>
        </p:grpSpPr>
        <p:grpSp>
          <p:nvGrpSpPr>
            <p:cNvPr id="5" name="Group 5"/>
            <p:cNvGrpSpPr/>
            <p:nvPr/>
          </p:nvGrpSpPr>
          <p:grpSpPr>
            <a:xfrm>
              <a:off x="640544" y="2562172"/>
              <a:ext cx="5136312" cy="2927837"/>
              <a:chOff x="0" y="0"/>
              <a:chExt cx="1193624" cy="680398"/>
            </a:xfrm>
          </p:grpSpPr>
          <p:sp>
            <p:nvSpPr>
              <p:cNvPr id="6" name="Freeform 6"/>
              <p:cNvSpPr/>
              <p:nvPr/>
            </p:nvSpPr>
            <p:spPr>
              <a:xfrm>
                <a:off x="0" y="0"/>
                <a:ext cx="1193624" cy="680398"/>
              </a:xfrm>
              <a:custGeom>
                <a:avLst/>
                <a:gdLst/>
                <a:ahLst/>
                <a:cxnLst/>
                <a:rect l="l" t="t" r="r" b="b"/>
                <a:pathLst>
                  <a:path w="1193624" h="680398">
                    <a:moveTo>
                      <a:pt x="0" y="0"/>
                    </a:moveTo>
                    <a:lnTo>
                      <a:pt x="1193624" y="0"/>
                    </a:lnTo>
                    <a:lnTo>
                      <a:pt x="1193624" y="680398"/>
                    </a:lnTo>
                    <a:lnTo>
                      <a:pt x="0" y="680398"/>
                    </a:lnTo>
                    <a:close/>
                  </a:path>
                </a:pathLst>
              </a:custGeom>
              <a:solidFill>
                <a:srgbClr val="F2F4F5"/>
              </a:solidFill>
              <a:ln w="12700">
                <a:noFill/>
              </a:ln>
            </p:spPr>
            <p:txBody>
              <a:bodyPr/>
              <a:lstStyle/>
              <a:p>
                <a:endParaRPr lang="fr-FR" sz="1200"/>
              </a:p>
            </p:txBody>
          </p:sp>
        </p:grpSp>
        <p:sp>
          <p:nvSpPr>
            <p:cNvPr id="11" name="TextBox 11"/>
            <p:cNvSpPr txBox="1"/>
            <p:nvPr/>
          </p:nvSpPr>
          <p:spPr>
            <a:xfrm>
              <a:off x="664496" y="2955477"/>
              <a:ext cx="5088409" cy="2141227"/>
            </a:xfrm>
            <a:prstGeom prst="rect">
              <a:avLst/>
            </a:prstGeom>
          </p:spPr>
          <p:txBody>
            <a:bodyPr lIns="0" tIns="0" rIns="0" bIns="0" rtlCol="0" anchor="t">
              <a:spAutoFit/>
            </a:bodyPr>
            <a:lstStyle/>
            <a:p>
              <a:pPr algn="ctr">
                <a:lnSpc>
                  <a:spcPts val="2079"/>
                </a:lnSpc>
              </a:pPr>
              <a:r>
                <a:rPr lang="fr-FR" sz="1599">
                  <a:solidFill>
                    <a:srgbClr val="000000">
                      <a:alpha val="86667"/>
                    </a:srgbClr>
                  </a:solidFill>
                  <a:ea typeface="Open Sauce"/>
                  <a:cs typeface="Open Sauce"/>
                  <a:sym typeface="Open Sauce"/>
                </a:rPr>
                <a:t>D’un point de vue économique, l’efficience se définit comme la recherche de la </a:t>
              </a:r>
              <a:r>
                <a:rPr lang="fr-FR" sz="1599" b="1">
                  <a:solidFill>
                    <a:schemeClr val="accent6">
                      <a:lumMod val="90000"/>
                      <a:lumOff val="10000"/>
                      <a:alpha val="86667"/>
                    </a:schemeClr>
                  </a:solidFill>
                  <a:ea typeface="Open Sauce"/>
                  <a:cs typeface="Open Sauce"/>
                  <a:sym typeface="Open Sauce"/>
                </a:rPr>
                <a:t>meilleure allocation de ressource</a:t>
              </a:r>
              <a:r>
                <a:rPr lang="fr-FR" sz="1599" b="1">
                  <a:solidFill>
                    <a:schemeClr val="accent6">
                      <a:lumMod val="90000"/>
                      <a:lumOff val="10000"/>
                      <a:alpha val="86667"/>
                    </a:schemeClr>
                  </a:solidFill>
                  <a:sym typeface="Open Sauce"/>
                </a:rPr>
                <a:t>s</a:t>
              </a:r>
              <a:r>
                <a:rPr lang="fr-FR" sz="1599">
                  <a:solidFill>
                    <a:srgbClr val="000000">
                      <a:alpha val="86667"/>
                    </a:srgbClr>
                  </a:solidFill>
                  <a:ea typeface="Open Sauce"/>
                  <a:cs typeface="Open Sauce"/>
                  <a:sym typeface="Open Sauce"/>
                </a:rPr>
                <a:t>, c’est-à-dire celle garantissant le meilleur état de santé au meilleur coût, comparativement aux alternatives disponibles.</a:t>
              </a:r>
            </a:p>
            <a:p>
              <a:pPr algn="ctr">
                <a:lnSpc>
                  <a:spcPts val="2079"/>
                </a:lnSpc>
              </a:pPr>
              <a:endParaRPr lang="fr-FR" sz="1599">
                <a:solidFill>
                  <a:srgbClr val="000000">
                    <a:alpha val="86667"/>
                  </a:srgbClr>
                </a:solidFill>
                <a:ea typeface="Open Sauce"/>
                <a:cs typeface="Open Sauce"/>
                <a:sym typeface="Open Sauce"/>
              </a:endParaRPr>
            </a:p>
            <a:p>
              <a:pPr algn="ctr">
                <a:lnSpc>
                  <a:spcPts val="2079"/>
                </a:lnSpc>
              </a:pPr>
              <a:r>
                <a:rPr lang="fr-FR" sz="1599">
                  <a:solidFill>
                    <a:srgbClr val="000000">
                      <a:alpha val="86667"/>
                    </a:srgbClr>
                  </a:solidFill>
                  <a:ea typeface="Open Sauce"/>
                  <a:cs typeface="Open Sauce"/>
                  <a:sym typeface="Open Sauce"/>
                </a:rPr>
                <a:t>L’efficience doit s’analyser au regard des 4 grandes dimensions qui structurent tout système de santé: </a:t>
              </a:r>
            </a:p>
            <a:p>
              <a:pPr algn="ctr">
                <a:lnSpc>
                  <a:spcPts val="2079"/>
                </a:lnSpc>
                <a:spcBef>
                  <a:spcPct val="0"/>
                </a:spcBef>
              </a:pPr>
              <a:endParaRPr lang="fr-FR" sz="1599">
                <a:solidFill>
                  <a:srgbClr val="000000">
                    <a:alpha val="86667"/>
                  </a:srgbClr>
                </a:solidFill>
                <a:ea typeface="Open Sauce"/>
                <a:cs typeface="Open Sauce"/>
                <a:sym typeface="Open Sauce"/>
              </a:endParaRPr>
            </a:p>
          </p:txBody>
        </p:sp>
      </p:grpSp>
      <p:grpSp>
        <p:nvGrpSpPr>
          <p:cNvPr id="17" name="Groupe 16">
            <a:extLst>
              <a:ext uri="{FF2B5EF4-FFF2-40B4-BE49-F238E27FC236}">
                <a16:creationId xmlns:a16="http://schemas.microsoft.com/office/drawing/2014/main" id="{2BF3B7F2-1929-7DA2-BC14-E55BE66CA196}"/>
              </a:ext>
            </a:extLst>
          </p:cNvPr>
          <p:cNvGrpSpPr/>
          <p:nvPr/>
        </p:nvGrpSpPr>
        <p:grpSpPr>
          <a:xfrm>
            <a:off x="6096000" y="2107579"/>
            <a:ext cx="5175176" cy="3611489"/>
            <a:chOff x="6096000" y="2107579"/>
            <a:chExt cx="5175176" cy="3611489"/>
          </a:xfrm>
        </p:grpSpPr>
        <p:sp>
          <p:nvSpPr>
            <p:cNvPr id="7" name="Freeform 7"/>
            <p:cNvSpPr/>
            <p:nvPr/>
          </p:nvSpPr>
          <p:spPr>
            <a:xfrm>
              <a:off x="6096000" y="2107579"/>
              <a:ext cx="678626" cy="666750"/>
            </a:xfrm>
            <a:custGeom>
              <a:avLst/>
              <a:gdLst/>
              <a:ahLst/>
              <a:cxnLst/>
              <a:rect l="l" t="t" r="r" b="b"/>
              <a:pathLst>
                <a:path w="1017939" h="1000125">
                  <a:moveTo>
                    <a:pt x="0" y="0"/>
                  </a:moveTo>
                  <a:lnTo>
                    <a:pt x="1017939" y="0"/>
                  </a:lnTo>
                  <a:lnTo>
                    <a:pt x="1017939" y="1000125"/>
                  </a:lnTo>
                  <a:lnTo>
                    <a:pt x="0" y="10001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sz="1200"/>
            </a:p>
          </p:txBody>
        </p:sp>
        <p:sp>
          <p:nvSpPr>
            <p:cNvPr id="8" name="Freeform 8"/>
            <p:cNvSpPr/>
            <p:nvPr/>
          </p:nvSpPr>
          <p:spPr>
            <a:xfrm>
              <a:off x="6106221" y="3107292"/>
              <a:ext cx="761877" cy="666643"/>
            </a:xfrm>
            <a:custGeom>
              <a:avLst/>
              <a:gdLst/>
              <a:ahLst/>
              <a:cxnLst/>
              <a:rect l="l" t="t" r="r" b="b"/>
              <a:pathLst>
                <a:path w="1142816" h="999964">
                  <a:moveTo>
                    <a:pt x="0" y="0"/>
                  </a:moveTo>
                  <a:lnTo>
                    <a:pt x="1142816" y="0"/>
                  </a:lnTo>
                  <a:lnTo>
                    <a:pt x="1142816" y="999965"/>
                  </a:lnTo>
                  <a:lnTo>
                    <a:pt x="0" y="9999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sz="1200"/>
            </a:p>
          </p:txBody>
        </p:sp>
        <p:sp>
          <p:nvSpPr>
            <p:cNvPr id="9" name="Freeform 9"/>
            <p:cNvSpPr/>
            <p:nvPr/>
          </p:nvSpPr>
          <p:spPr>
            <a:xfrm>
              <a:off x="6106221" y="4106898"/>
              <a:ext cx="762000" cy="647700"/>
            </a:xfrm>
            <a:custGeom>
              <a:avLst/>
              <a:gdLst/>
              <a:ahLst/>
              <a:cxnLst/>
              <a:rect l="l" t="t" r="r" b="b"/>
              <a:pathLst>
                <a:path w="1143000" h="971550">
                  <a:moveTo>
                    <a:pt x="0" y="0"/>
                  </a:moveTo>
                  <a:lnTo>
                    <a:pt x="1143000" y="0"/>
                  </a:lnTo>
                  <a:lnTo>
                    <a:pt x="1143000" y="971550"/>
                  </a:lnTo>
                  <a:lnTo>
                    <a:pt x="0" y="9715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FR" sz="1200"/>
            </a:p>
          </p:txBody>
        </p:sp>
        <p:sp>
          <p:nvSpPr>
            <p:cNvPr id="10" name="Freeform 10"/>
            <p:cNvSpPr/>
            <p:nvPr/>
          </p:nvSpPr>
          <p:spPr>
            <a:xfrm>
              <a:off x="6106221" y="5087561"/>
              <a:ext cx="762000" cy="631507"/>
            </a:xfrm>
            <a:custGeom>
              <a:avLst/>
              <a:gdLst/>
              <a:ahLst/>
              <a:cxnLst/>
              <a:rect l="l" t="t" r="r" b="b"/>
              <a:pathLst>
                <a:path w="1143000" h="947261">
                  <a:moveTo>
                    <a:pt x="0" y="0"/>
                  </a:moveTo>
                  <a:lnTo>
                    <a:pt x="1143000" y="0"/>
                  </a:lnTo>
                  <a:lnTo>
                    <a:pt x="1143000" y="947261"/>
                  </a:lnTo>
                  <a:lnTo>
                    <a:pt x="0" y="9472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FR" sz="1200"/>
            </a:p>
          </p:txBody>
        </p:sp>
        <p:sp>
          <p:nvSpPr>
            <p:cNvPr id="12" name="TextBox 12"/>
            <p:cNvSpPr txBox="1"/>
            <p:nvPr/>
          </p:nvSpPr>
          <p:spPr>
            <a:xfrm>
              <a:off x="7083549" y="2249555"/>
              <a:ext cx="3838512" cy="382797"/>
            </a:xfrm>
            <a:prstGeom prst="rect">
              <a:avLst/>
            </a:prstGeom>
          </p:spPr>
          <p:txBody>
            <a:bodyPr wrap="square" lIns="0" tIns="0" rIns="0" bIns="0" rtlCol="0" anchor="t">
              <a:spAutoFit/>
            </a:bodyPr>
            <a:lstStyle/>
            <a:p>
              <a:pPr>
                <a:lnSpc>
                  <a:spcPts val="3173"/>
                </a:lnSpc>
              </a:pPr>
              <a:r>
                <a:rPr lang="fr-FR" sz="2267" b="1">
                  <a:solidFill>
                    <a:srgbClr val="5286A6"/>
                  </a:solidFill>
                  <a:ea typeface="Open Sans Bold"/>
                  <a:cs typeface="Open Sans Bold"/>
                  <a:sym typeface="Open Sans Bold"/>
                </a:rPr>
                <a:t>Demande de santé</a:t>
              </a:r>
            </a:p>
          </p:txBody>
        </p:sp>
        <p:sp>
          <p:nvSpPr>
            <p:cNvPr id="13" name="TextBox 13"/>
            <p:cNvSpPr txBox="1"/>
            <p:nvPr/>
          </p:nvSpPr>
          <p:spPr>
            <a:xfrm>
              <a:off x="7083549" y="3237008"/>
              <a:ext cx="3597176" cy="382797"/>
            </a:xfrm>
            <a:prstGeom prst="rect">
              <a:avLst/>
            </a:prstGeom>
          </p:spPr>
          <p:txBody>
            <a:bodyPr lIns="0" tIns="0" rIns="0" bIns="0" rtlCol="0" anchor="t">
              <a:spAutoFit/>
            </a:bodyPr>
            <a:lstStyle/>
            <a:p>
              <a:pPr>
                <a:lnSpc>
                  <a:spcPts val="3173"/>
                </a:lnSpc>
              </a:pPr>
              <a:r>
                <a:rPr lang="fr-FR" sz="2267" b="1">
                  <a:solidFill>
                    <a:srgbClr val="5286A6"/>
                  </a:solidFill>
                  <a:ea typeface="Open Sans Bold"/>
                  <a:cs typeface="Open Sans Bold"/>
                  <a:sym typeface="Open Sans Bold"/>
                </a:rPr>
                <a:t>Offre de soins et services</a:t>
              </a:r>
            </a:p>
          </p:txBody>
        </p:sp>
        <p:sp>
          <p:nvSpPr>
            <p:cNvPr id="14" name="TextBox 14"/>
            <p:cNvSpPr txBox="1"/>
            <p:nvPr/>
          </p:nvSpPr>
          <p:spPr>
            <a:xfrm>
              <a:off x="7083549" y="4224461"/>
              <a:ext cx="4117479" cy="382797"/>
            </a:xfrm>
            <a:prstGeom prst="rect">
              <a:avLst/>
            </a:prstGeom>
          </p:spPr>
          <p:txBody>
            <a:bodyPr lIns="0" tIns="0" rIns="0" bIns="0" rtlCol="0" anchor="t">
              <a:spAutoFit/>
            </a:bodyPr>
            <a:lstStyle/>
            <a:p>
              <a:pPr>
                <a:lnSpc>
                  <a:spcPts val="3173"/>
                </a:lnSpc>
              </a:pPr>
              <a:r>
                <a:rPr lang="fr-FR" sz="2267" b="1">
                  <a:solidFill>
                    <a:srgbClr val="5286A6"/>
                  </a:solidFill>
                  <a:ea typeface="Open Sans Bold"/>
                  <a:cs typeface="Open Sans Bold"/>
                  <a:sym typeface="Open Sans Bold"/>
                </a:rPr>
                <a:t>Mécanismes de financement</a:t>
              </a:r>
            </a:p>
          </p:txBody>
        </p:sp>
        <p:sp>
          <p:nvSpPr>
            <p:cNvPr id="15" name="TextBox 15"/>
            <p:cNvSpPr txBox="1"/>
            <p:nvPr/>
          </p:nvSpPr>
          <p:spPr>
            <a:xfrm>
              <a:off x="7083549" y="5211915"/>
              <a:ext cx="4187627" cy="382797"/>
            </a:xfrm>
            <a:prstGeom prst="rect">
              <a:avLst/>
            </a:prstGeom>
          </p:spPr>
          <p:txBody>
            <a:bodyPr lIns="0" tIns="0" rIns="0" bIns="0" rtlCol="0" anchor="t">
              <a:spAutoFit/>
            </a:bodyPr>
            <a:lstStyle/>
            <a:p>
              <a:pPr>
                <a:lnSpc>
                  <a:spcPts val="3173"/>
                </a:lnSpc>
              </a:pPr>
              <a:r>
                <a:rPr lang="fr-FR" sz="2267" b="1">
                  <a:solidFill>
                    <a:srgbClr val="5286A6"/>
                  </a:solidFill>
                  <a:ea typeface="Open Sans Bold"/>
                  <a:cs typeface="Open Sans Bold"/>
                  <a:sym typeface="Open Sans Bold"/>
                </a:rPr>
                <a:t>Pilotage du système de santé</a:t>
              </a:r>
            </a:p>
          </p:txBody>
        </p:sp>
      </p:grpSp>
      <p:sp>
        <p:nvSpPr>
          <p:cNvPr id="16" name="Titre 15">
            <a:extLst>
              <a:ext uri="{FF2B5EF4-FFF2-40B4-BE49-F238E27FC236}">
                <a16:creationId xmlns:a16="http://schemas.microsoft.com/office/drawing/2014/main" id="{4BFF0FD9-A560-7194-0D1E-2653402C6542}"/>
              </a:ext>
            </a:extLst>
          </p:cNvPr>
          <p:cNvSpPr>
            <a:spLocks noGrp="1"/>
          </p:cNvSpPr>
          <p:nvPr>
            <p:ph type="title"/>
          </p:nvPr>
        </p:nvSpPr>
        <p:spPr>
          <a:xfrm>
            <a:off x="1733796" y="365125"/>
            <a:ext cx="9620003" cy="1325563"/>
          </a:xfrm>
        </p:spPr>
        <p:txBody>
          <a:bodyPr/>
          <a:lstStyle/>
          <a:p>
            <a:r>
              <a:rPr lang="fr-FR" dirty="0"/>
              <a:t>Qu’est-ce que l’efficience ?</a:t>
            </a:r>
          </a:p>
        </p:txBody>
      </p:sp>
      <p:sp>
        <p:nvSpPr>
          <p:cNvPr id="19" name="Espace réservé du pied de page 18">
            <a:extLst>
              <a:ext uri="{FF2B5EF4-FFF2-40B4-BE49-F238E27FC236}">
                <a16:creationId xmlns:a16="http://schemas.microsoft.com/office/drawing/2014/main" id="{2E58AF27-0380-836B-91B7-27A65378110A}"/>
              </a:ext>
            </a:extLst>
          </p:cNvPr>
          <p:cNvSpPr>
            <a:spLocks noGrp="1"/>
          </p:cNvSpPr>
          <p:nvPr>
            <p:ph type="ftr" sz="quarter" idx="11"/>
          </p:nvPr>
        </p:nvSpPr>
        <p:spPr/>
        <p:txBody>
          <a:bodyPr/>
          <a:lstStyle/>
          <a:p>
            <a:r>
              <a:rPr lang="fr-FR"/>
              <a:t>Etude Efficience en santé - Août 2024</a:t>
            </a:r>
          </a:p>
        </p:txBody>
      </p:sp>
      <p:sp>
        <p:nvSpPr>
          <p:cNvPr id="20" name="Espace réservé du numéro de diapositive 19">
            <a:extLst>
              <a:ext uri="{FF2B5EF4-FFF2-40B4-BE49-F238E27FC236}">
                <a16:creationId xmlns:a16="http://schemas.microsoft.com/office/drawing/2014/main" id="{6D7E7CC5-E725-DE53-6150-D3B3753C1DCA}"/>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3028EA7-CCE8-BA44-A223-3032174B19F0}" type="slidenum">
              <a:rPr lang="fr-FR" smtClean="0"/>
              <a:pPr/>
              <a:t>6</a:t>
            </a:fld>
            <a:endParaRPr lang="fr-FR"/>
          </a:p>
        </p:txBody>
      </p:sp>
      <p:sp>
        <p:nvSpPr>
          <p:cNvPr id="2" name="Freeform 24">
            <a:extLst>
              <a:ext uri="{FF2B5EF4-FFF2-40B4-BE49-F238E27FC236}">
                <a16:creationId xmlns:a16="http://schemas.microsoft.com/office/drawing/2014/main" id="{35A26A28-E607-A078-DC65-115B156CCDCA}"/>
              </a:ext>
            </a:extLst>
          </p:cNvPr>
          <p:cNvSpPr/>
          <p:nvPr/>
        </p:nvSpPr>
        <p:spPr>
          <a:xfrm rot="1374620">
            <a:off x="-724475" y="-1353306"/>
            <a:ext cx="4770022" cy="4631022"/>
          </a:xfrm>
          <a:custGeom>
            <a:avLst/>
            <a:gdLst/>
            <a:ahLst/>
            <a:cxnLst/>
            <a:rect l="l" t="t" r="r" b="b"/>
            <a:pathLst>
              <a:path w="7616557" h="7815497">
                <a:moveTo>
                  <a:pt x="0" y="0"/>
                </a:moveTo>
                <a:lnTo>
                  <a:pt x="7616556" y="0"/>
                </a:lnTo>
                <a:lnTo>
                  <a:pt x="7616556" y="7815496"/>
                </a:lnTo>
                <a:lnTo>
                  <a:pt x="0" y="7815496"/>
                </a:lnTo>
                <a:lnTo>
                  <a:pt x="0" y="0"/>
                </a:lnTo>
                <a:close/>
              </a:path>
            </a:pathLst>
          </a:custGeom>
          <a:blipFill>
            <a:blip r:embed="rId11">
              <a:extLst>
                <a:ext uri="{96DAC541-7B7A-43D3-8B79-37D633B846F1}">
                  <asvg:svgBlip xmlns:asvg="http://schemas.microsoft.com/office/drawing/2016/SVG/main" r:embed="rId12"/>
                </a:ext>
              </a:extLst>
            </a:blip>
            <a:stretch>
              <a:fillRect l="-59676" t="-68764"/>
            </a:stretch>
          </a:blipFill>
        </p:spPr>
        <p:txBody>
          <a:bodyPr/>
          <a:lstStyle/>
          <a:p>
            <a:endParaRPr lang="fr-F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B20043-A19A-28B0-CFAE-13AF04155C69}"/>
              </a:ext>
            </a:extLst>
          </p:cNvPr>
          <p:cNvSpPr>
            <a:spLocks noGrp="1"/>
          </p:cNvSpPr>
          <p:nvPr>
            <p:ph type="title"/>
          </p:nvPr>
        </p:nvSpPr>
        <p:spPr>
          <a:xfrm>
            <a:off x="1436914" y="442946"/>
            <a:ext cx="9916886" cy="1325563"/>
          </a:xfrm>
        </p:spPr>
        <p:txBody>
          <a:bodyPr>
            <a:normAutofit/>
          </a:bodyPr>
          <a:lstStyle/>
          <a:p>
            <a:r>
              <a:rPr lang="fr-FR" dirty="0"/>
              <a:t>La recherche d’efficience, seul levier adapté à la France</a:t>
            </a:r>
          </a:p>
        </p:txBody>
      </p:sp>
      <p:sp>
        <p:nvSpPr>
          <p:cNvPr id="3" name="Espace réservé du numéro de diapositive 2">
            <a:extLst>
              <a:ext uri="{FF2B5EF4-FFF2-40B4-BE49-F238E27FC236}">
                <a16:creationId xmlns:a16="http://schemas.microsoft.com/office/drawing/2014/main" id="{12B0BF48-22D1-2B4A-12CA-3CD29B904964}"/>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3028EA7-CCE8-BA44-A223-3032174B19F0}" type="slidenum">
              <a:rPr lang="fr-FR" smtClean="0"/>
              <a:pPr/>
              <a:t>7</a:t>
            </a:fld>
            <a:endParaRPr lang="fr-FR"/>
          </a:p>
        </p:txBody>
      </p:sp>
      <p:sp>
        <p:nvSpPr>
          <p:cNvPr id="6" name="Espace réservé du pied de page 5">
            <a:extLst>
              <a:ext uri="{FF2B5EF4-FFF2-40B4-BE49-F238E27FC236}">
                <a16:creationId xmlns:a16="http://schemas.microsoft.com/office/drawing/2014/main" id="{01354D36-DEA9-8A54-5B24-CE0002DFD1C0}"/>
              </a:ext>
            </a:extLst>
          </p:cNvPr>
          <p:cNvSpPr>
            <a:spLocks noGrp="1"/>
          </p:cNvSpPr>
          <p:nvPr>
            <p:ph type="ftr" sz="quarter" idx="11"/>
          </p:nvPr>
        </p:nvSpPr>
        <p:spPr/>
        <p:txBody>
          <a:bodyPr/>
          <a:lstStyle/>
          <a:p>
            <a:r>
              <a:rPr lang="fr-FR"/>
              <a:t>Etude Efficience en santé - Août 2024</a:t>
            </a:r>
          </a:p>
        </p:txBody>
      </p:sp>
      <p:sp>
        <p:nvSpPr>
          <p:cNvPr id="5" name="Freeform 20">
            <a:extLst>
              <a:ext uri="{FF2B5EF4-FFF2-40B4-BE49-F238E27FC236}">
                <a16:creationId xmlns:a16="http://schemas.microsoft.com/office/drawing/2014/main" id="{FF53B0B9-C4B1-3D67-7FAD-D5BDFDB27FFA}"/>
              </a:ext>
            </a:extLst>
          </p:cNvPr>
          <p:cNvSpPr/>
          <p:nvPr/>
        </p:nvSpPr>
        <p:spPr>
          <a:xfrm>
            <a:off x="-322343" y="4581845"/>
            <a:ext cx="4944131" cy="2772826"/>
          </a:xfrm>
          <a:custGeom>
            <a:avLst/>
            <a:gdLst/>
            <a:ahLst/>
            <a:cxnLst/>
            <a:rect l="l" t="t" r="r" b="b"/>
            <a:pathLst>
              <a:path w="7616557" h="7815497">
                <a:moveTo>
                  <a:pt x="0" y="0"/>
                </a:moveTo>
                <a:lnTo>
                  <a:pt x="7616556" y="0"/>
                </a:lnTo>
                <a:lnTo>
                  <a:pt x="7616556" y="7815497"/>
                </a:lnTo>
                <a:lnTo>
                  <a:pt x="0" y="7815497"/>
                </a:lnTo>
                <a:lnTo>
                  <a:pt x="0" y="0"/>
                </a:lnTo>
                <a:close/>
              </a:path>
            </a:pathLst>
          </a:custGeom>
          <a:blipFill>
            <a:blip r:embed="rId2">
              <a:extLst>
                <a:ext uri="{96DAC541-7B7A-43D3-8B79-37D633B846F1}">
                  <asvg:svgBlip xmlns:asvg="http://schemas.microsoft.com/office/drawing/2016/SVG/main" r:embed="rId3"/>
                </a:ext>
              </a:extLst>
            </a:blip>
            <a:stretch>
              <a:fillRect l="-28891" t="237" r="56" b="-160975"/>
            </a:stretch>
          </a:blipFill>
        </p:spPr>
        <p:txBody>
          <a:bodyPr/>
          <a:lstStyle/>
          <a:p>
            <a:endParaRPr lang="fr-FR"/>
          </a:p>
        </p:txBody>
      </p:sp>
      <p:pic>
        <p:nvPicPr>
          <p:cNvPr id="11" name="Image 10">
            <a:extLst>
              <a:ext uri="{FF2B5EF4-FFF2-40B4-BE49-F238E27FC236}">
                <a16:creationId xmlns:a16="http://schemas.microsoft.com/office/drawing/2014/main" id="{616AEB7E-0B09-7CE1-65FD-CA88FFD3B5DF}"/>
              </a:ext>
            </a:extLst>
          </p:cNvPr>
          <p:cNvPicPr>
            <a:picLocks noChangeAspect="1"/>
          </p:cNvPicPr>
          <p:nvPr/>
        </p:nvPicPr>
        <p:blipFill>
          <a:blip r:embed="rId4"/>
          <a:stretch>
            <a:fillRect/>
          </a:stretch>
        </p:blipFill>
        <p:spPr>
          <a:xfrm>
            <a:off x="653117" y="2227074"/>
            <a:ext cx="10885766" cy="2685156"/>
          </a:xfrm>
          <a:prstGeom prst="rect">
            <a:avLst/>
          </a:prstGeom>
        </p:spPr>
      </p:pic>
    </p:spTree>
    <p:extLst>
      <p:ext uri="{BB962C8B-B14F-4D97-AF65-F5344CB8AC3E}">
        <p14:creationId xmlns:p14="http://schemas.microsoft.com/office/powerpoint/2010/main" val="2239408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6906" y="2740380"/>
            <a:ext cx="5870613" cy="3437543"/>
            <a:chOff x="0" y="0"/>
            <a:chExt cx="1193624" cy="680398"/>
          </a:xfrm>
        </p:grpSpPr>
        <p:sp>
          <p:nvSpPr>
            <p:cNvPr id="3" name="Freeform 3"/>
            <p:cNvSpPr/>
            <p:nvPr/>
          </p:nvSpPr>
          <p:spPr>
            <a:xfrm>
              <a:off x="0" y="0"/>
              <a:ext cx="1193624" cy="680398"/>
            </a:xfrm>
            <a:custGeom>
              <a:avLst/>
              <a:gdLst/>
              <a:ahLst/>
              <a:cxnLst/>
              <a:rect l="l" t="t" r="r" b="b"/>
              <a:pathLst>
                <a:path w="1193624" h="680398">
                  <a:moveTo>
                    <a:pt x="0" y="0"/>
                  </a:moveTo>
                  <a:lnTo>
                    <a:pt x="1193624" y="0"/>
                  </a:lnTo>
                  <a:lnTo>
                    <a:pt x="1193624" y="680398"/>
                  </a:lnTo>
                  <a:lnTo>
                    <a:pt x="0" y="680398"/>
                  </a:lnTo>
                  <a:close/>
                </a:path>
              </a:pathLst>
            </a:custGeom>
            <a:solidFill>
              <a:srgbClr val="F2F4F5"/>
            </a:solidFill>
            <a:ln w="12700">
              <a:noFill/>
            </a:ln>
          </p:spPr>
          <p:txBody>
            <a:bodyPr/>
            <a:lstStyle/>
            <a:p>
              <a:endParaRPr lang="fr-FR" sz="1200"/>
            </a:p>
          </p:txBody>
        </p:sp>
      </p:grpSp>
      <p:sp>
        <p:nvSpPr>
          <p:cNvPr id="5" name="Freeform 5"/>
          <p:cNvSpPr/>
          <p:nvPr/>
        </p:nvSpPr>
        <p:spPr>
          <a:xfrm>
            <a:off x="3544325" y="1122898"/>
            <a:ext cx="1061686" cy="1061686"/>
          </a:xfrm>
          <a:custGeom>
            <a:avLst/>
            <a:gdLst/>
            <a:ahLst/>
            <a:cxnLst/>
            <a:rect l="l" t="t" r="r" b="b"/>
            <a:pathLst>
              <a:path w="1592529" h="1592529">
                <a:moveTo>
                  <a:pt x="0" y="0"/>
                </a:moveTo>
                <a:lnTo>
                  <a:pt x="1592529" y="0"/>
                </a:lnTo>
                <a:lnTo>
                  <a:pt x="1592529" y="1592529"/>
                </a:lnTo>
                <a:lnTo>
                  <a:pt x="0" y="15925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sz="1200"/>
          </a:p>
        </p:txBody>
      </p:sp>
      <p:sp>
        <p:nvSpPr>
          <p:cNvPr id="6" name="Freeform 6"/>
          <p:cNvSpPr/>
          <p:nvPr/>
        </p:nvSpPr>
        <p:spPr>
          <a:xfrm>
            <a:off x="285550" y="3074482"/>
            <a:ext cx="577850" cy="577850"/>
          </a:xfrm>
          <a:custGeom>
            <a:avLst/>
            <a:gdLst/>
            <a:ahLst/>
            <a:cxnLst/>
            <a:rect l="l" t="t" r="r" b="b"/>
            <a:pathLst>
              <a:path w="866775" h="866775">
                <a:moveTo>
                  <a:pt x="0" y="0"/>
                </a:moveTo>
                <a:lnTo>
                  <a:pt x="866775" y="0"/>
                </a:lnTo>
                <a:lnTo>
                  <a:pt x="866775" y="866775"/>
                </a:lnTo>
                <a:lnTo>
                  <a:pt x="0" y="8667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sz="1200"/>
          </a:p>
        </p:txBody>
      </p:sp>
      <p:sp>
        <p:nvSpPr>
          <p:cNvPr id="7" name="Freeform 7"/>
          <p:cNvSpPr/>
          <p:nvPr/>
        </p:nvSpPr>
        <p:spPr>
          <a:xfrm>
            <a:off x="285550" y="5263125"/>
            <a:ext cx="577850" cy="791575"/>
          </a:xfrm>
          <a:custGeom>
            <a:avLst/>
            <a:gdLst/>
            <a:ahLst/>
            <a:cxnLst/>
            <a:rect l="l" t="t" r="r" b="b"/>
            <a:pathLst>
              <a:path w="866775" h="1187363">
                <a:moveTo>
                  <a:pt x="0" y="0"/>
                </a:moveTo>
                <a:lnTo>
                  <a:pt x="866775" y="0"/>
                </a:lnTo>
                <a:lnTo>
                  <a:pt x="866775" y="1187363"/>
                </a:lnTo>
                <a:lnTo>
                  <a:pt x="0" y="11873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sz="1200"/>
          </a:p>
        </p:txBody>
      </p:sp>
      <p:sp>
        <p:nvSpPr>
          <p:cNvPr id="8" name="Freeform 8"/>
          <p:cNvSpPr/>
          <p:nvPr/>
        </p:nvSpPr>
        <p:spPr>
          <a:xfrm>
            <a:off x="282453" y="4165453"/>
            <a:ext cx="577850" cy="587395"/>
          </a:xfrm>
          <a:custGeom>
            <a:avLst/>
            <a:gdLst/>
            <a:ahLst/>
            <a:cxnLst/>
            <a:rect l="l" t="t" r="r" b="b"/>
            <a:pathLst>
              <a:path w="866775" h="881093">
                <a:moveTo>
                  <a:pt x="0" y="0"/>
                </a:moveTo>
                <a:lnTo>
                  <a:pt x="866775" y="0"/>
                </a:lnTo>
                <a:lnTo>
                  <a:pt x="866775" y="881093"/>
                </a:lnTo>
                <a:lnTo>
                  <a:pt x="0" y="8810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sz="1200"/>
          </a:p>
        </p:txBody>
      </p:sp>
      <p:sp>
        <p:nvSpPr>
          <p:cNvPr id="9" name="TextBox 9"/>
          <p:cNvSpPr txBox="1"/>
          <p:nvPr/>
        </p:nvSpPr>
        <p:spPr>
          <a:xfrm>
            <a:off x="1078961" y="3125838"/>
            <a:ext cx="5626502" cy="2666627"/>
          </a:xfrm>
          <a:prstGeom prst="rect">
            <a:avLst/>
          </a:prstGeom>
        </p:spPr>
        <p:txBody>
          <a:bodyPr lIns="0" tIns="0" rIns="0" bIns="0" rtlCol="0" anchor="t">
            <a:spAutoFit/>
          </a:bodyPr>
          <a:lstStyle/>
          <a:p>
            <a:pPr>
              <a:lnSpc>
                <a:spcPts val="2079"/>
              </a:lnSpc>
            </a:pPr>
            <a:r>
              <a:rPr lang="fr-FR" sz="1400" dirty="0">
                <a:solidFill>
                  <a:srgbClr val="000000">
                    <a:alpha val="86667"/>
                  </a:srgbClr>
                </a:solidFill>
                <a:ea typeface="Open Sauce"/>
                <a:cs typeface="Open Sauce"/>
                <a:sym typeface="Open Sauce"/>
              </a:rPr>
              <a:t>Pertes d’efficience  lorsque les ressources disponibles ne sont pas utilisées de manière optimale pour maximiser les résultats de santé. </a:t>
            </a:r>
          </a:p>
          <a:p>
            <a:pPr>
              <a:lnSpc>
                <a:spcPts val="2079"/>
              </a:lnSpc>
            </a:pPr>
            <a:endParaRPr lang="fr-FR" sz="1400" dirty="0">
              <a:solidFill>
                <a:srgbClr val="000000">
                  <a:alpha val="86667"/>
                </a:srgbClr>
              </a:solidFill>
              <a:ea typeface="Open Sauce"/>
              <a:cs typeface="Open Sauce"/>
              <a:sym typeface="Open Sauce"/>
            </a:endParaRPr>
          </a:p>
          <a:p>
            <a:pPr>
              <a:lnSpc>
                <a:spcPts val="2079"/>
              </a:lnSpc>
            </a:pPr>
            <a:r>
              <a:rPr lang="fr-FR" sz="1400" dirty="0">
                <a:solidFill>
                  <a:srgbClr val="000000">
                    <a:alpha val="86667"/>
                  </a:srgbClr>
                </a:solidFill>
                <a:ea typeface="Open Sauce"/>
                <a:cs typeface="Open Sauce"/>
                <a:sym typeface="Open Sauce"/>
              </a:rPr>
              <a:t>Les inefficacités au sein des systèmes de santé accroissent non seulement les coûts  sans améliorer les résultats pour les patients, mais elles peuvent aussi causer des préjudices directs aux individus traités, et éroder la confiance envers les institutions de santé.</a:t>
            </a:r>
          </a:p>
          <a:p>
            <a:pPr>
              <a:lnSpc>
                <a:spcPts val="2079"/>
              </a:lnSpc>
            </a:pPr>
            <a:endParaRPr lang="fr-FR" sz="1400" dirty="0">
              <a:solidFill>
                <a:srgbClr val="000000">
                  <a:alpha val="86667"/>
                </a:srgbClr>
              </a:solidFill>
              <a:ea typeface="Open Sauce"/>
              <a:cs typeface="Open Sauce"/>
              <a:sym typeface="Open Sauce"/>
            </a:endParaRPr>
          </a:p>
          <a:p>
            <a:pPr>
              <a:lnSpc>
                <a:spcPts val="2079"/>
              </a:lnSpc>
            </a:pPr>
            <a:r>
              <a:rPr lang="fr-FR" sz="1400" dirty="0">
                <a:solidFill>
                  <a:srgbClr val="000000">
                    <a:alpha val="86667"/>
                  </a:srgbClr>
                </a:solidFill>
                <a:ea typeface="Open Sauce"/>
                <a:cs typeface="Open Sauce"/>
                <a:sym typeface="Open Sauce"/>
              </a:rPr>
              <a:t>Des pertes d’efficience peuvent être générées par l’absence même de remboursement des produits de santé efficients.</a:t>
            </a:r>
          </a:p>
        </p:txBody>
      </p:sp>
      <p:sp>
        <p:nvSpPr>
          <p:cNvPr id="10" name="TextBox 10"/>
          <p:cNvSpPr txBox="1"/>
          <p:nvPr/>
        </p:nvSpPr>
        <p:spPr>
          <a:xfrm>
            <a:off x="2367780" y="2246467"/>
            <a:ext cx="3414777" cy="246671"/>
          </a:xfrm>
          <a:prstGeom prst="rect">
            <a:avLst/>
          </a:prstGeom>
        </p:spPr>
        <p:txBody>
          <a:bodyPr lIns="0" tIns="0" rIns="0" bIns="0" rtlCol="0" anchor="t">
            <a:spAutoFit/>
          </a:bodyPr>
          <a:lstStyle/>
          <a:p>
            <a:pPr algn="ctr">
              <a:lnSpc>
                <a:spcPts val="2239"/>
              </a:lnSpc>
            </a:pPr>
            <a:r>
              <a:rPr lang="fr-FR" sz="1200" b="1" dirty="0">
                <a:solidFill>
                  <a:srgbClr val="231F20"/>
                </a:solidFill>
                <a:latin typeface="Calibri (MS) Bold"/>
                <a:ea typeface="Calibri (MS) Bold"/>
                <a:cs typeface="Calibri (MS) Bold"/>
                <a:sym typeface="Calibri (MS) Bold"/>
              </a:rPr>
              <a:t>20 à 25% des dépenses de santé évitables </a:t>
            </a:r>
          </a:p>
        </p:txBody>
      </p:sp>
      <p:sp>
        <p:nvSpPr>
          <p:cNvPr id="12" name="Titre 1">
            <a:extLst>
              <a:ext uri="{FF2B5EF4-FFF2-40B4-BE49-F238E27FC236}">
                <a16:creationId xmlns:a16="http://schemas.microsoft.com/office/drawing/2014/main" id="{5AFB19DC-9934-ABF0-9109-7D43D80D40B9}"/>
              </a:ext>
            </a:extLst>
          </p:cNvPr>
          <p:cNvSpPr txBox="1">
            <a:spLocks/>
          </p:cNvSpPr>
          <p:nvPr/>
        </p:nvSpPr>
        <p:spPr>
          <a:xfrm>
            <a:off x="1341120" y="365125"/>
            <a:ext cx="10012680" cy="1325563"/>
          </a:xfrm>
          <a:prstGeom prst="rect">
            <a:avLst/>
          </a:prstGeom>
        </p:spPr>
        <p:txBody>
          <a:bodyPr/>
          <a:lstStyle>
            <a:lvl1pPr algn="ctr" defTabSz="914400" rtl="0" eaLnBrk="1" latinLnBrk="0" hangingPunct="1">
              <a:lnSpc>
                <a:spcPct val="90000"/>
              </a:lnSpc>
              <a:spcBef>
                <a:spcPct val="0"/>
              </a:spcBef>
              <a:buNone/>
              <a:defRPr sz="4400" b="1" kern="1200">
                <a:solidFill>
                  <a:schemeClr val="accent1">
                    <a:lumMod val="75000"/>
                  </a:schemeClr>
                </a:solidFill>
                <a:latin typeface="+mj-lt"/>
                <a:ea typeface="+mj-ea"/>
                <a:cs typeface="+mj-cs"/>
              </a:defRPr>
            </a:lvl1pPr>
          </a:lstStyle>
          <a:p>
            <a:r>
              <a:rPr lang="fr-FR" sz="4000" dirty="0"/>
              <a:t>Les pertes d’efficience considérables  aux causes multiples</a:t>
            </a:r>
          </a:p>
        </p:txBody>
      </p:sp>
      <p:sp>
        <p:nvSpPr>
          <p:cNvPr id="13" name="Espace réservé du pied de page 12">
            <a:extLst>
              <a:ext uri="{FF2B5EF4-FFF2-40B4-BE49-F238E27FC236}">
                <a16:creationId xmlns:a16="http://schemas.microsoft.com/office/drawing/2014/main" id="{1FF1E8A8-10CE-FD31-E55B-DE26A15ACB60}"/>
              </a:ext>
            </a:extLst>
          </p:cNvPr>
          <p:cNvSpPr>
            <a:spLocks noGrp="1"/>
          </p:cNvSpPr>
          <p:nvPr>
            <p:ph type="ftr" sz="quarter" idx="11"/>
          </p:nvPr>
        </p:nvSpPr>
        <p:spPr/>
        <p:txBody>
          <a:bodyPr/>
          <a:lstStyle/>
          <a:p>
            <a:r>
              <a:rPr lang="fr-FR"/>
              <a:t>Etude Efficience en santé - Août 2024</a:t>
            </a:r>
          </a:p>
        </p:txBody>
      </p:sp>
      <p:sp>
        <p:nvSpPr>
          <p:cNvPr id="14" name="Espace réservé du numéro de diapositive 13">
            <a:extLst>
              <a:ext uri="{FF2B5EF4-FFF2-40B4-BE49-F238E27FC236}">
                <a16:creationId xmlns:a16="http://schemas.microsoft.com/office/drawing/2014/main" id="{C958B575-033F-79F8-0A03-6FFCA10D15F6}"/>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3028EA7-CCE8-BA44-A223-3032174B19F0}" type="slidenum">
              <a:rPr lang="fr-FR" smtClean="0"/>
              <a:pPr/>
              <a:t>8</a:t>
            </a:fld>
            <a:endParaRPr lang="fr-FR"/>
          </a:p>
        </p:txBody>
      </p:sp>
      <p:pic>
        <p:nvPicPr>
          <p:cNvPr id="57" name="Image 56">
            <a:extLst>
              <a:ext uri="{FF2B5EF4-FFF2-40B4-BE49-F238E27FC236}">
                <a16:creationId xmlns:a16="http://schemas.microsoft.com/office/drawing/2014/main" id="{85EB472F-4247-5A1F-5418-EC6DF3F4F4D7}"/>
              </a:ext>
            </a:extLst>
          </p:cNvPr>
          <p:cNvPicPr>
            <a:picLocks noChangeAspect="1"/>
          </p:cNvPicPr>
          <p:nvPr/>
        </p:nvPicPr>
        <p:blipFill>
          <a:blip r:embed="rId10"/>
          <a:stretch>
            <a:fillRect/>
          </a:stretch>
        </p:blipFill>
        <p:spPr>
          <a:xfrm>
            <a:off x="7351415" y="1619698"/>
            <a:ext cx="4002385" cy="4736652"/>
          </a:xfrm>
          <a:prstGeom prst="rect">
            <a:avLst/>
          </a:prstGeom>
        </p:spPr>
      </p:pic>
      <p:sp>
        <p:nvSpPr>
          <p:cNvPr id="58" name="ZoneTexte 57">
            <a:extLst>
              <a:ext uri="{FF2B5EF4-FFF2-40B4-BE49-F238E27FC236}">
                <a16:creationId xmlns:a16="http://schemas.microsoft.com/office/drawing/2014/main" id="{76E441B3-45A6-637E-413E-415F77CE42D0}"/>
              </a:ext>
            </a:extLst>
          </p:cNvPr>
          <p:cNvSpPr txBox="1"/>
          <p:nvPr/>
        </p:nvSpPr>
        <p:spPr>
          <a:xfrm>
            <a:off x="7351414" y="6439711"/>
            <a:ext cx="4002385" cy="200055"/>
          </a:xfrm>
          <a:prstGeom prst="rect">
            <a:avLst/>
          </a:prstGeom>
          <a:noFill/>
        </p:spPr>
        <p:txBody>
          <a:bodyPr wrap="square" rtlCol="0">
            <a:spAutoFit/>
          </a:bodyPr>
          <a:lstStyle/>
          <a:p>
            <a:r>
              <a:rPr lang="fr-FR" sz="700" dirty="0"/>
              <a:t>Source: </a:t>
            </a:r>
            <a:r>
              <a:rPr lang="en-GB" sz="700" dirty="0">
                <a:effectLst/>
                <a:latin typeface="Calibri" panose="020F0502020204030204" pitchFamily="34" charset="0"/>
                <a:ea typeface="Calibri" panose="020F0502020204030204" pitchFamily="34" charset="0"/>
                <a:cs typeface="Arial" panose="020B0604020202020204" pitchFamily="34" charset="0"/>
              </a:rPr>
              <a:t>OECD (2017), Tackling Wasteful Spending on Health + compilation</a:t>
            </a:r>
            <a:endParaRPr lang="fr-FR" sz="700" dirty="0"/>
          </a:p>
        </p:txBody>
      </p:sp>
      <p:sp>
        <p:nvSpPr>
          <p:cNvPr id="4" name="Freeform 24">
            <a:extLst>
              <a:ext uri="{FF2B5EF4-FFF2-40B4-BE49-F238E27FC236}">
                <a16:creationId xmlns:a16="http://schemas.microsoft.com/office/drawing/2014/main" id="{B5DEE56A-061A-A1C4-041A-0C514022F2E6}"/>
              </a:ext>
            </a:extLst>
          </p:cNvPr>
          <p:cNvSpPr/>
          <p:nvPr/>
        </p:nvSpPr>
        <p:spPr>
          <a:xfrm rot="-4176364">
            <a:off x="9767504" y="4643217"/>
            <a:ext cx="3491931" cy="2355352"/>
          </a:xfrm>
          <a:custGeom>
            <a:avLst/>
            <a:gdLst/>
            <a:ahLst/>
            <a:cxnLst/>
            <a:rect l="l" t="t" r="r" b="b"/>
            <a:pathLst>
              <a:path w="7616557" h="7815497">
                <a:moveTo>
                  <a:pt x="0" y="0"/>
                </a:moveTo>
                <a:lnTo>
                  <a:pt x="7616556" y="0"/>
                </a:lnTo>
                <a:lnTo>
                  <a:pt x="7616556" y="7815496"/>
                </a:lnTo>
                <a:lnTo>
                  <a:pt x="0" y="7815496"/>
                </a:lnTo>
                <a:lnTo>
                  <a:pt x="0" y="0"/>
                </a:lnTo>
                <a:close/>
              </a:path>
            </a:pathLst>
          </a:custGeom>
          <a:blipFill>
            <a:blip r:embed="rId11">
              <a:extLst>
                <a:ext uri="{96DAC541-7B7A-43D3-8B79-37D633B846F1}">
                  <asvg:svgBlip xmlns:asvg="http://schemas.microsoft.com/office/drawing/2016/SVG/main" r:embed="rId12"/>
                </a:ext>
              </a:extLst>
            </a:blip>
            <a:stretch>
              <a:fillRect l="-43348" b="-110744"/>
            </a:stretch>
          </a:blipFill>
        </p:spPr>
        <p:txBody>
          <a:bodyPr/>
          <a:lstStyle/>
          <a:p>
            <a:endParaRPr lang="fr-F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6203B9-7647-6D34-E30C-184921782982}"/>
              </a:ext>
            </a:extLst>
          </p:cNvPr>
          <p:cNvSpPr>
            <a:spLocks noGrp="1"/>
          </p:cNvSpPr>
          <p:nvPr>
            <p:ph type="title"/>
          </p:nvPr>
        </p:nvSpPr>
        <p:spPr/>
        <p:txBody>
          <a:bodyPr/>
          <a:lstStyle/>
          <a:p>
            <a:r>
              <a:rPr lang="fr-FR"/>
              <a:t>Evaluer les pertes d’efficience: un exercice complexe mais nécessaire</a:t>
            </a:r>
          </a:p>
        </p:txBody>
      </p:sp>
      <p:sp>
        <p:nvSpPr>
          <p:cNvPr id="3" name="Espace réservé du pied de page 2">
            <a:extLst>
              <a:ext uri="{FF2B5EF4-FFF2-40B4-BE49-F238E27FC236}">
                <a16:creationId xmlns:a16="http://schemas.microsoft.com/office/drawing/2014/main" id="{69231708-3330-686C-01A7-8EEEFC1770B2}"/>
              </a:ext>
            </a:extLst>
          </p:cNvPr>
          <p:cNvSpPr>
            <a:spLocks noGrp="1"/>
          </p:cNvSpPr>
          <p:nvPr>
            <p:ph type="ftr" sz="quarter" idx="11"/>
          </p:nvPr>
        </p:nvSpPr>
        <p:spPr/>
        <p:txBody>
          <a:bodyPr/>
          <a:lstStyle/>
          <a:p>
            <a:r>
              <a:rPr lang="fr-FR"/>
              <a:t>Etude Efficience en santé - Août 2024</a:t>
            </a:r>
          </a:p>
        </p:txBody>
      </p:sp>
      <p:sp>
        <p:nvSpPr>
          <p:cNvPr id="4" name="Espace réservé du numéro de diapositive 3">
            <a:extLst>
              <a:ext uri="{FF2B5EF4-FFF2-40B4-BE49-F238E27FC236}">
                <a16:creationId xmlns:a16="http://schemas.microsoft.com/office/drawing/2014/main" id="{5ECBCEEF-A65C-4DA4-BCFF-909DC04B90F2}"/>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3028EA7-CCE8-BA44-A223-3032174B19F0}" type="slidenum">
              <a:rPr lang="fr-FR" smtClean="0"/>
              <a:pPr/>
              <a:t>9</a:t>
            </a:fld>
            <a:endParaRPr lang="fr-FR"/>
          </a:p>
        </p:txBody>
      </p:sp>
      <p:sp>
        <p:nvSpPr>
          <p:cNvPr id="5" name="Freeform 3">
            <a:extLst>
              <a:ext uri="{FF2B5EF4-FFF2-40B4-BE49-F238E27FC236}">
                <a16:creationId xmlns:a16="http://schemas.microsoft.com/office/drawing/2014/main" id="{89F31771-D01D-FB51-DBAC-6425477AE920}"/>
              </a:ext>
            </a:extLst>
          </p:cNvPr>
          <p:cNvSpPr/>
          <p:nvPr/>
        </p:nvSpPr>
        <p:spPr>
          <a:xfrm>
            <a:off x="1521426" y="2047890"/>
            <a:ext cx="4798581" cy="1861331"/>
          </a:xfrm>
          <a:custGeom>
            <a:avLst/>
            <a:gdLst/>
            <a:ahLst/>
            <a:cxnLst/>
            <a:rect l="l" t="t" r="r" b="b"/>
            <a:pathLst>
              <a:path w="7197872" h="2791996">
                <a:moveTo>
                  <a:pt x="0" y="0"/>
                </a:moveTo>
                <a:lnTo>
                  <a:pt x="7197872" y="0"/>
                </a:lnTo>
                <a:lnTo>
                  <a:pt x="7197872" y="2791996"/>
                </a:lnTo>
                <a:lnTo>
                  <a:pt x="0" y="279199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fr-FR" sz="1200"/>
          </a:p>
        </p:txBody>
      </p:sp>
      <p:sp>
        <p:nvSpPr>
          <p:cNvPr id="6" name="Freeform 4">
            <a:extLst>
              <a:ext uri="{FF2B5EF4-FFF2-40B4-BE49-F238E27FC236}">
                <a16:creationId xmlns:a16="http://schemas.microsoft.com/office/drawing/2014/main" id="{0DAB0D9D-C9F2-8004-918A-A60EAE2104EB}"/>
              </a:ext>
            </a:extLst>
          </p:cNvPr>
          <p:cNvSpPr/>
          <p:nvPr/>
        </p:nvSpPr>
        <p:spPr>
          <a:xfrm>
            <a:off x="6580357" y="2047890"/>
            <a:ext cx="4798581" cy="1861331"/>
          </a:xfrm>
          <a:custGeom>
            <a:avLst/>
            <a:gdLst/>
            <a:ahLst/>
            <a:cxnLst/>
            <a:rect l="l" t="t" r="r" b="b"/>
            <a:pathLst>
              <a:path w="7197872" h="2791996">
                <a:moveTo>
                  <a:pt x="0" y="0"/>
                </a:moveTo>
                <a:lnTo>
                  <a:pt x="7197872" y="0"/>
                </a:lnTo>
                <a:lnTo>
                  <a:pt x="7197872" y="2791996"/>
                </a:lnTo>
                <a:lnTo>
                  <a:pt x="0" y="279199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fr-FR" sz="1200"/>
          </a:p>
        </p:txBody>
      </p:sp>
      <p:sp>
        <p:nvSpPr>
          <p:cNvPr id="8" name="Freeform 6">
            <a:extLst>
              <a:ext uri="{FF2B5EF4-FFF2-40B4-BE49-F238E27FC236}">
                <a16:creationId xmlns:a16="http://schemas.microsoft.com/office/drawing/2014/main" id="{16D59BDB-9B31-4EA0-0570-520A12D6405A}"/>
              </a:ext>
            </a:extLst>
          </p:cNvPr>
          <p:cNvSpPr/>
          <p:nvPr/>
        </p:nvSpPr>
        <p:spPr>
          <a:xfrm>
            <a:off x="1493091" y="1975126"/>
            <a:ext cx="1556164" cy="1485300"/>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solidFill>
            <a:schemeClr val="accent6">
              <a:lumMod val="90000"/>
              <a:lumOff val="10000"/>
            </a:schemeClr>
          </a:solidFill>
          <a:ln w="12700">
            <a:noFill/>
          </a:ln>
        </p:spPr>
        <p:txBody>
          <a:bodyPr/>
          <a:lstStyle/>
          <a:p>
            <a:endParaRPr lang="fr-FR" sz="1200"/>
          </a:p>
        </p:txBody>
      </p:sp>
      <p:sp>
        <p:nvSpPr>
          <p:cNvPr id="11" name="Freeform 9">
            <a:extLst>
              <a:ext uri="{FF2B5EF4-FFF2-40B4-BE49-F238E27FC236}">
                <a16:creationId xmlns:a16="http://schemas.microsoft.com/office/drawing/2014/main" id="{EDA66D8A-6A7E-0E92-2F6D-500047775A3C}"/>
              </a:ext>
            </a:extLst>
          </p:cNvPr>
          <p:cNvSpPr/>
          <p:nvPr/>
        </p:nvSpPr>
        <p:spPr>
          <a:xfrm>
            <a:off x="6321829" y="2047540"/>
            <a:ext cx="1556164" cy="1485300"/>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solidFill>
            <a:schemeClr val="accent6">
              <a:lumMod val="90000"/>
              <a:lumOff val="10000"/>
            </a:schemeClr>
          </a:solidFill>
          <a:ln w="12700">
            <a:noFill/>
          </a:ln>
        </p:spPr>
        <p:txBody>
          <a:bodyPr/>
          <a:lstStyle/>
          <a:p>
            <a:endParaRPr lang="fr-FR" sz="1200"/>
          </a:p>
        </p:txBody>
      </p:sp>
      <p:sp>
        <p:nvSpPr>
          <p:cNvPr id="13" name="Freeform 11">
            <a:extLst>
              <a:ext uri="{FF2B5EF4-FFF2-40B4-BE49-F238E27FC236}">
                <a16:creationId xmlns:a16="http://schemas.microsoft.com/office/drawing/2014/main" id="{64738F55-54E6-9261-BC5F-E5B43B8C70E1}"/>
              </a:ext>
            </a:extLst>
          </p:cNvPr>
          <p:cNvSpPr/>
          <p:nvPr/>
        </p:nvSpPr>
        <p:spPr>
          <a:xfrm>
            <a:off x="1521426" y="4038103"/>
            <a:ext cx="4798581" cy="1861331"/>
          </a:xfrm>
          <a:custGeom>
            <a:avLst/>
            <a:gdLst/>
            <a:ahLst/>
            <a:cxnLst/>
            <a:rect l="l" t="t" r="r" b="b"/>
            <a:pathLst>
              <a:path w="7197872" h="2791996">
                <a:moveTo>
                  <a:pt x="0" y="0"/>
                </a:moveTo>
                <a:lnTo>
                  <a:pt x="7197871" y="0"/>
                </a:lnTo>
                <a:lnTo>
                  <a:pt x="7197871" y="2791996"/>
                </a:lnTo>
                <a:lnTo>
                  <a:pt x="0" y="279199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fr-FR" sz="1200"/>
          </a:p>
        </p:txBody>
      </p:sp>
      <p:sp>
        <p:nvSpPr>
          <p:cNvPr id="15" name="Freeform 13">
            <a:extLst>
              <a:ext uri="{FF2B5EF4-FFF2-40B4-BE49-F238E27FC236}">
                <a16:creationId xmlns:a16="http://schemas.microsoft.com/office/drawing/2014/main" id="{CDC93EE4-07E4-E104-6E2C-DE34D2021091}"/>
              </a:ext>
            </a:extLst>
          </p:cNvPr>
          <p:cNvSpPr/>
          <p:nvPr/>
        </p:nvSpPr>
        <p:spPr>
          <a:xfrm>
            <a:off x="1483739" y="3909221"/>
            <a:ext cx="1556164" cy="1485300"/>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solidFill>
            <a:schemeClr val="accent6">
              <a:lumMod val="90000"/>
              <a:lumOff val="10000"/>
            </a:schemeClr>
          </a:solidFill>
          <a:ln w="12700">
            <a:noFill/>
          </a:ln>
        </p:spPr>
        <p:txBody>
          <a:bodyPr/>
          <a:lstStyle/>
          <a:p>
            <a:endParaRPr lang="fr-FR" sz="1200"/>
          </a:p>
        </p:txBody>
      </p:sp>
      <p:sp>
        <p:nvSpPr>
          <p:cNvPr id="17" name="Freeform 15">
            <a:extLst>
              <a:ext uri="{FF2B5EF4-FFF2-40B4-BE49-F238E27FC236}">
                <a16:creationId xmlns:a16="http://schemas.microsoft.com/office/drawing/2014/main" id="{507FFE93-26BC-2FE1-8558-17B0EE26E75D}"/>
              </a:ext>
            </a:extLst>
          </p:cNvPr>
          <p:cNvSpPr/>
          <p:nvPr/>
        </p:nvSpPr>
        <p:spPr>
          <a:xfrm>
            <a:off x="6580357" y="4038103"/>
            <a:ext cx="4798581" cy="1861331"/>
          </a:xfrm>
          <a:custGeom>
            <a:avLst/>
            <a:gdLst/>
            <a:ahLst/>
            <a:cxnLst/>
            <a:rect l="l" t="t" r="r" b="b"/>
            <a:pathLst>
              <a:path w="7197872" h="2791996">
                <a:moveTo>
                  <a:pt x="0" y="0"/>
                </a:moveTo>
                <a:lnTo>
                  <a:pt x="7197872" y="0"/>
                </a:lnTo>
                <a:lnTo>
                  <a:pt x="7197872" y="2791996"/>
                </a:lnTo>
                <a:lnTo>
                  <a:pt x="0" y="279199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fr-FR" sz="1200"/>
          </a:p>
        </p:txBody>
      </p:sp>
      <p:sp>
        <p:nvSpPr>
          <p:cNvPr id="19" name="Freeform 17">
            <a:extLst>
              <a:ext uri="{FF2B5EF4-FFF2-40B4-BE49-F238E27FC236}">
                <a16:creationId xmlns:a16="http://schemas.microsoft.com/office/drawing/2014/main" id="{257EB530-84B4-B7B9-1445-7C3A6D7B1191}"/>
              </a:ext>
            </a:extLst>
          </p:cNvPr>
          <p:cNvSpPr/>
          <p:nvPr/>
        </p:nvSpPr>
        <p:spPr>
          <a:xfrm>
            <a:off x="6268003" y="3965339"/>
            <a:ext cx="1556164" cy="1485300"/>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solidFill>
            <a:schemeClr val="accent6">
              <a:lumMod val="90000"/>
              <a:lumOff val="10000"/>
            </a:schemeClr>
          </a:solidFill>
          <a:ln w="12700">
            <a:noFill/>
          </a:ln>
        </p:spPr>
        <p:txBody>
          <a:bodyPr/>
          <a:lstStyle/>
          <a:p>
            <a:endParaRPr lang="fr-FR" sz="1200"/>
          </a:p>
        </p:txBody>
      </p:sp>
      <p:sp>
        <p:nvSpPr>
          <p:cNvPr id="26" name="TextBox 25">
            <a:extLst>
              <a:ext uri="{FF2B5EF4-FFF2-40B4-BE49-F238E27FC236}">
                <a16:creationId xmlns:a16="http://schemas.microsoft.com/office/drawing/2014/main" id="{C8C74685-69AE-0CCC-5643-D3DC1D470AC2}"/>
              </a:ext>
            </a:extLst>
          </p:cNvPr>
          <p:cNvSpPr txBox="1"/>
          <p:nvPr/>
        </p:nvSpPr>
        <p:spPr>
          <a:xfrm>
            <a:off x="3107768" y="2264008"/>
            <a:ext cx="2029623" cy="213776"/>
          </a:xfrm>
          <a:prstGeom prst="rect">
            <a:avLst/>
          </a:prstGeom>
        </p:spPr>
        <p:txBody>
          <a:bodyPr wrap="square" lIns="0" tIns="0" rIns="0" bIns="0" rtlCol="0" anchor="t">
            <a:spAutoFit/>
          </a:bodyPr>
          <a:lstStyle/>
          <a:p>
            <a:pPr>
              <a:lnSpc>
                <a:spcPts val="1761"/>
              </a:lnSpc>
              <a:spcBef>
                <a:spcPct val="0"/>
              </a:spcBef>
            </a:pPr>
            <a:r>
              <a:rPr lang="en-US" sz="1200" b="1" spc="-25" dirty="0">
                <a:solidFill>
                  <a:schemeClr val="accent6">
                    <a:lumMod val="90000"/>
                    <a:lumOff val="10000"/>
                  </a:schemeClr>
                </a:solidFill>
                <a:ea typeface="Montserrat Light Bold"/>
                <a:cs typeface="Montserrat Light Bold"/>
                <a:sym typeface="Montserrat Light Bold"/>
              </a:rPr>
              <a:t>MORTALITÉ ÉVITABLE</a:t>
            </a:r>
          </a:p>
        </p:txBody>
      </p:sp>
      <p:sp>
        <p:nvSpPr>
          <p:cNvPr id="27" name="TextBox 26">
            <a:extLst>
              <a:ext uri="{FF2B5EF4-FFF2-40B4-BE49-F238E27FC236}">
                <a16:creationId xmlns:a16="http://schemas.microsoft.com/office/drawing/2014/main" id="{D5D623A4-B7A9-0359-DDFE-F3BED9797B74}"/>
              </a:ext>
            </a:extLst>
          </p:cNvPr>
          <p:cNvSpPr txBox="1"/>
          <p:nvPr/>
        </p:nvSpPr>
        <p:spPr>
          <a:xfrm>
            <a:off x="3107768" y="2512044"/>
            <a:ext cx="2691567" cy="1066639"/>
          </a:xfrm>
          <a:prstGeom prst="rect">
            <a:avLst/>
          </a:prstGeom>
        </p:spPr>
        <p:txBody>
          <a:bodyPr lIns="0" tIns="0" rIns="0" bIns="0" rtlCol="0" anchor="t">
            <a:spAutoFit/>
          </a:bodyPr>
          <a:lstStyle/>
          <a:p>
            <a:pPr marL="218565" lvl="1" indent="-109283">
              <a:lnSpc>
                <a:spcPts val="1417"/>
              </a:lnSpc>
              <a:buFont typeface="Arial"/>
              <a:buChar char="•"/>
            </a:pPr>
            <a:r>
              <a:rPr lang="fr-FR" sz="1012" dirty="0">
                <a:ea typeface="Montserrat Light"/>
                <a:cs typeface="Montserrat Light"/>
                <a:sym typeface="Montserrat Light"/>
              </a:rPr>
              <a:t>Mortalité évitable à 30 jours </a:t>
            </a:r>
            <a:r>
              <a:rPr lang="fr-FR" sz="1012" baseline="30000" dirty="0">
                <a:ea typeface="Montserrat Light"/>
                <a:cs typeface="Montserrat Light"/>
                <a:sym typeface="Montserrat Light"/>
              </a:rPr>
              <a:t>1</a:t>
            </a:r>
            <a:r>
              <a:rPr lang="fr-FR" sz="1012" dirty="0">
                <a:ea typeface="Montserrat Light"/>
                <a:cs typeface="Montserrat Light"/>
                <a:sym typeface="Montserrat Light"/>
              </a:rPr>
              <a:t>:</a:t>
            </a:r>
          </a:p>
          <a:p>
            <a:pPr marL="675765" lvl="2" indent="-109283">
              <a:lnSpc>
                <a:spcPts val="1417"/>
              </a:lnSpc>
              <a:buFont typeface="Arial"/>
              <a:buChar char="•"/>
            </a:pPr>
            <a:r>
              <a:rPr lang="fr-FR" sz="1012" dirty="0">
                <a:ea typeface="Montserrat Light"/>
                <a:cs typeface="Montserrat Light"/>
                <a:sym typeface="Montserrat Light"/>
              </a:rPr>
              <a:t>Après infarctus du myocarde: 5,5% en France contre 2,6% en Norvège ou 2,9% aux Pays-Bas</a:t>
            </a:r>
          </a:p>
          <a:p>
            <a:pPr marL="675765" lvl="2" indent="-109283">
              <a:lnSpc>
                <a:spcPts val="1417"/>
              </a:lnSpc>
              <a:buFont typeface="Arial"/>
              <a:buChar char="•"/>
            </a:pPr>
            <a:r>
              <a:rPr lang="fr-FR" sz="1012" dirty="0">
                <a:ea typeface="Montserrat Light"/>
                <a:cs typeface="Montserrat Light"/>
                <a:sym typeface="Montserrat Light"/>
              </a:rPr>
              <a:t>Après AVC: 7,3% en France contre 3,1% en Norvège ou 4,3% USA</a:t>
            </a:r>
          </a:p>
        </p:txBody>
      </p:sp>
      <p:sp>
        <p:nvSpPr>
          <p:cNvPr id="28" name="TextBox 27">
            <a:extLst>
              <a:ext uri="{FF2B5EF4-FFF2-40B4-BE49-F238E27FC236}">
                <a16:creationId xmlns:a16="http://schemas.microsoft.com/office/drawing/2014/main" id="{EC47CBE3-A47B-5648-20FA-2F97270EB5B2}"/>
              </a:ext>
            </a:extLst>
          </p:cNvPr>
          <p:cNvSpPr txBox="1"/>
          <p:nvPr/>
        </p:nvSpPr>
        <p:spPr>
          <a:xfrm>
            <a:off x="3107768" y="4171872"/>
            <a:ext cx="2752947" cy="194540"/>
          </a:xfrm>
          <a:prstGeom prst="rect">
            <a:avLst/>
          </a:prstGeom>
        </p:spPr>
        <p:txBody>
          <a:bodyPr lIns="0" tIns="0" rIns="0" bIns="0" rtlCol="0" anchor="t">
            <a:spAutoFit/>
          </a:bodyPr>
          <a:lstStyle/>
          <a:p>
            <a:pPr>
              <a:lnSpc>
                <a:spcPts val="1574"/>
              </a:lnSpc>
              <a:spcBef>
                <a:spcPct val="0"/>
              </a:spcBef>
            </a:pPr>
            <a:r>
              <a:rPr lang="en-US" sz="1200" b="1" spc="-25" dirty="0">
                <a:solidFill>
                  <a:schemeClr val="accent6">
                    <a:lumMod val="90000"/>
                    <a:lumOff val="10000"/>
                  </a:schemeClr>
                </a:solidFill>
                <a:sym typeface="Montserrat Light Bold"/>
              </a:rPr>
              <a:t>CONSOMMATIONS ÉVITABLES</a:t>
            </a:r>
          </a:p>
        </p:txBody>
      </p:sp>
      <p:sp>
        <p:nvSpPr>
          <p:cNvPr id="29" name="TextBox 28">
            <a:extLst>
              <a:ext uri="{FF2B5EF4-FFF2-40B4-BE49-F238E27FC236}">
                <a16:creationId xmlns:a16="http://schemas.microsoft.com/office/drawing/2014/main" id="{AB889555-B023-69CF-EFBF-F90D693B3E01}"/>
              </a:ext>
            </a:extLst>
          </p:cNvPr>
          <p:cNvSpPr txBox="1"/>
          <p:nvPr/>
        </p:nvSpPr>
        <p:spPr>
          <a:xfrm>
            <a:off x="7877993" y="4526339"/>
            <a:ext cx="3243965" cy="887102"/>
          </a:xfrm>
          <a:prstGeom prst="rect">
            <a:avLst/>
          </a:prstGeom>
        </p:spPr>
        <p:txBody>
          <a:bodyPr wrap="square" lIns="0" tIns="0" rIns="0" bIns="0" rtlCol="0" anchor="t">
            <a:spAutoFit/>
          </a:bodyPr>
          <a:lstStyle/>
          <a:p>
            <a:pPr marL="218565" lvl="1" indent="-109283">
              <a:lnSpc>
                <a:spcPts val="1417"/>
              </a:lnSpc>
              <a:buFont typeface="Arial"/>
              <a:buChar char="•"/>
            </a:pPr>
            <a:r>
              <a:rPr lang="fr-FR" sz="1012">
                <a:ea typeface="Montserrat Light"/>
                <a:cs typeface="Montserrat Light"/>
                <a:sym typeface="Montserrat Light"/>
              </a:rPr>
              <a:t>50% des personnes de plus de 65 ans sont concernées par la polymédication dont 14% en situation d’</a:t>
            </a:r>
            <a:r>
              <a:rPr lang="fr-FR" sz="1012" err="1">
                <a:ea typeface="Montserrat Light"/>
                <a:cs typeface="Montserrat Light"/>
                <a:sym typeface="Montserrat Light"/>
              </a:rPr>
              <a:t>hyperpolymédication</a:t>
            </a:r>
            <a:r>
              <a:rPr lang="fr-FR" sz="1012">
                <a:ea typeface="Montserrat Light"/>
                <a:cs typeface="Montserrat Light"/>
                <a:sym typeface="Montserrat Light"/>
              </a:rPr>
              <a:t> (&gt;10 traitements) </a:t>
            </a:r>
            <a:r>
              <a:rPr lang="fr-FR" sz="1012" baseline="30000">
                <a:ea typeface="Montserrat Light"/>
                <a:cs typeface="Montserrat Light"/>
                <a:sym typeface="Montserrat Light"/>
              </a:rPr>
              <a:t>5</a:t>
            </a:r>
          </a:p>
          <a:p>
            <a:pPr marL="218565" lvl="1" indent="-109283">
              <a:lnSpc>
                <a:spcPts val="1417"/>
              </a:lnSpc>
              <a:buFont typeface="Arial"/>
              <a:buChar char="•"/>
            </a:pPr>
            <a:r>
              <a:rPr lang="fr-FR" sz="1012">
                <a:ea typeface="Montserrat Light"/>
                <a:cs typeface="Montserrat Light"/>
                <a:sym typeface="Montserrat Light"/>
              </a:rPr>
              <a:t>Augmentation du risque d’effet indésirable de 12 à 28% </a:t>
            </a:r>
            <a:r>
              <a:rPr lang="fr-FR" sz="1012" baseline="30000">
                <a:ea typeface="Montserrat Light"/>
                <a:cs typeface="Montserrat Light"/>
                <a:sym typeface="Montserrat Light"/>
              </a:rPr>
              <a:t>6</a:t>
            </a:r>
          </a:p>
          <a:p>
            <a:pPr marL="218565" lvl="1" indent="-109283">
              <a:lnSpc>
                <a:spcPts val="1417"/>
              </a:lnSpc>
              <a:spcBef>
                <a:spcPct val="0"/>
              </a:spcBef>
              <a:buFont typeface="Arial"/>
              <a:buChar char="•"/>
            </a:pPr>
            <a:endParaRPr lang="fr-FR" sz="1012">
              <a:ea typeface="Montserrat Light"/>
              <a:cs typeface="Montserrat Light"/>
              <a:sym typeface="Montserrat Light"/>
            </a:endParaRPr>
          </a:p>
        </p:txBody>
      </p:sp>
      <p:sp>
        <p:nvSpPr>
          <p:cNvPr id="30" name="TextBox 29">
            <a:extLst>
              <a:ext uri="{FF2B5EF4-FFF2-40B4-BE49-F238E27FC236}">
                <a16:creationId xmlns:a16="http://schemas.microsoft.com/office/drawing/2014/main" id="{5F0B7BB2-A9DE-8F19-F8B4-EE21EF033750}"/>
              </a:ext>
            </a:extLst>
          </p:cNvPr>
          <p:cNvSpPr txBox="1"/>
          <p:nvPr/>
        </p:nvSpPr>
        <p:spPr>
          <a:xfrm>
            <a:off x="7877993" y="2264008"/>
            <a:ext cx="1786461" cy="213776"/>
          </a:xfrm>
          <a:prstGeom prst="rect">
            <a:avLst/>
          </a:prstGeom>
        </p:spPr>
        <p:txBody>
          <a:bodyPr lIns="0" tIns="0" rIns="0" bIns="0" rtlCol="0" anchor="t">
            <a:spAutoFit/>
          </a:bodyPr>
          <a:lstStyle/>
          <a:p>
            <a:pPr>
              <a:lnSpc>
                <a:spcPts val="1761"/>
              </a:lnSpc>
              <a:spcBef>
                <a:spcPct val="0"/>
              </a:spcBef>
            </a:pPr>
            <a:r>
              <a:rPr lang="en-US" sz="1200" b="1" spc="-25">
                <a:solidFill>
                  <a:schemeClr val="accent6">
                    <a:lumMod val="90000"/>
                    <a:lumOff val="10000"/>
                  </a:schemeClr>
                </a:solidFill>
                <a:sym typeface="Montserrat Light Bold"/>
              </a:rPr>
              <a:t>DÉCÈS PRÉMATURÉS</a:t>
            </a:r>
          </a:p>
        </p:txBody>
      </p:sp>
      <p:sp>
        <p:nvSpPr>
          <p:cNvPr id="31" name="TextBox 30">
            <a:extLst>
              <a:ext uri="{FF2B5EF4-FFF2-40B4-BE49-F238E27FC236}">
                <a16:creationId xmlns:a16="http://schemas.microsoft.com/office/drawing/2014/main" id="{C302665C-AB90-408C-152C-B3A992030024}"/>
              </a:ext>
            </a:extLst>
          </p:cNvPr>
          <p:cNvSpPr txBox="1"/>
          <p:nvPr/>
        </p:nvSpPr>
        <p:spPr>
          <a:xfrm>
            <a:off x="7916093" y="2512044"/>
            <a:ext cx="3036387" cy="1057725"/>
          </a:xfrm>
          <a:prstGeom prst="rect">
            <a:avLst/>
          </a:prstGeom>
        </p:spPr>
        <p:txBody>
          <a:bodyPr wrap="square" lIns="0" tIns="0" rIns="0" bIns="0" rtlCol="0" anchor="t">
            <a:spAutoFit/>
          </a:bodyPr>
          <a:lstStyle/>
          <a:p>
            <a:pPr marL="218565" lvl="1" indent="-109283">
              <a:lnSpc>
                <a:spcPts val="1417"/>
              </a:lnSpc>
              <a:buFont typeface="Arial"/>
              <a:buChar char="•"/>
            </a:pPr>
            <a:r>
              <a:rPr lang="fr-FR" sz="1012" dirty="0">
                <a:ea typeface="Montserrat Light"/>
                <a:cs typeface="Montserrat Light"/>
                <a:sym typeface="Montserrat Light"/>
              </a:rPr>
              <a:t>30% de décès de moins de 75 ans évitables en Europe par an soit 3 millions de décès </a:t>
            </a:r>
            <a:r>
              <a:rPr lang="fr-FR" sz="1012" baseline="30000" dirty="0">
                <a:ea typeface="Montserrat Light"/>
                <a:cs typeface="Montserrat Light"/>
                <a:sym typeface="Montserrat Light"/>
              </a:rPr>
              <a:t>3</a:t>
            </a:r>
            <a:r>
              <a:rPr lang="fr-FR" sz="1012" dirty="0">
                <a:ea typeface="Montserrat Light"/>
                <a:cs typeface="Montserrat Light"/>
                <a:sym typeface="Montserrat Light"/>
              </a:rPr>
              <a:t>:</a:t>
            </a:r>
          </a:p>
          <a:p>
            <a:pPr marL="675765" lvl="2" indent="-109283">
              <a:lnSpc>
                <a:spcPts val="1417"/>
              </a:lnSpc>
              <a:buFont typeface="Arial"/>
              <a:buChar char="•"/>
            </a:pPr>
            <a:r>
              <a:rPr lang="fr-FR" sz="800" dirty="0">
                <a:ea typeface="Montserrat Light"/>
                <a:cs typeface="Montserrat Light"/>
                <a:sym typeface="Montserrat Light"/>
              </a:rPr>
              <a:t>2,1 millions par la prévention primaire</a:t>
            </a:r>
          </a:p>
          <a:p>
            <a:pPr marL="675765" lvl="2" indent="-109283">
              <a:lnSpc>
                <a:spcPts val="1417"/>
              </a:lnSpc>
              <a:buFont typeface="Arial"/>
              <a:buChar char="•"/>
            </a:pPr>
            <a:r>
              <a:rPr lang="fr-FR" sz="800" dirty="0">
                <a:ea typeface="Montserrat Light"/>
                <a:cs typeface="Montserrat Light"/>
                <a:sym typeface="Montserrat Light"/>
              </a:rPr>
              <a:t>1 million par efficacité et délais de traitements</a:t>
            </a:r>
          </a:p>
          <a:p>
            <a:pPr marL="218565" lvl="1" indent="-109283">
              <a:lnSpc>
                <a:spcPts val="1417"/>
              </a:lnSpc>
              <a:buFont typeface="Arial"/>
              <a:buChar char="•"/>
            </a:pPr>
            <a:r>
              <a:rPr lang="fr-FR" sz="1012" dirty="0">
                <a:sym typeface="Montserrat Light"/>
              </a:rPr>
              <a:t>5 à 16,7 milliards €/an, en France de perte par manque de prévention </a:t>
            </a:r>
            <a:r>
              <a:rPr lang="fr-FR" sz="1012" baseline="30000" dirty="0">
                <a:sym typeface="Montserrat Light"/>
              </a:rPr>
              <a:t>4</a:t>
            </a:r>
          </a:p>
        </p:txBody>
      </p:sp>
      <p:sp>
        <p:nvSpPr>
          <p:cNvPr id="32" name="TextBox 31">
            <a:extLst>
              <a:ext uri="{FF2B5EF4-FFF2-40B4-BE49-F238E27FC236}">
                <a16:creationId xmlns:a16="http://schemas.microsoft.com/office/drawing/2014/main" id="{0C846249-9EE9-7694-C50C-A5E54CFA875A}"/>
              </a:ext>
            </a:extLst>
          </p:cNvPr>
          <p:cNvSpPr txBox="1"/>
          <p:nvPr/>
        </p:nvSpPr>
        <p:spPr>
          <a:xfrm>
            <a:off x="7877993" y="4155585"/>
            <a:ext cx="2596505" cy="213776"/>
          </a:xfrm>
          <a:prstGeom prst="rect">
            <a:avLst/>
          </a:prstGeom>
        </p:spPr>
        <p:txBody>
          <a:bodyPr lIns="0" tIns="0" rIns="0" bIns="0" rtlCol="0" anchor="t">
            <a:spAutoFit/>
          </a:bodyPr>
          <a:lstStyle/>
          <a:p>
            <a:pPr>
              <a:lnSpc>
                <a:spcPts val="1761"/>
              </a:lnSpc>
              <a:spcBef>
                <a:spcPct val="0"/>
              </a:spcBef>
            </a:pPr>
            <a:r>
              <a:rPr lang="en-US" sz="1200" b="1" spc="-25">
                <a:solidFill>
                  <a:schemeClr val="accent6">
                    <a:lumMod val="90000"/>
                    <a:lumOff val="10000"/>
                  </a:schemeClr>
                </a:solidFill>
                <a:sym typeface="Montserrat Light Bold"/>
              </a:rPr>
              <a:t>POLYMEDICATION</a:t>
            </a:r>
          </a:p>
        </p:txBody>
      </p:sp>
      <p:sp>
        <p:nvSpPr>
          <p:cNvPr id="34" name="ZoneTexte 33">
            <a:extLst>
              <a:ext uri="{FF2B5EF4-FFF2-40B4-BE49-F238E27FC236}">
                <a16:creationId xmlns:a16="http://schemas.microsoft.com/office/drawing/2014/main" id="{F5CC618E-3C0D-EC21-9D8C-E96AEAC9019F}"/>
              </a:ext>
            </a:extLst>
          </p:cNvPr>
          <p:cNvSpPr txBox="1"/>
          <p:nvPr/>
        </p:nvSpPr>
        <p:spPr>
          <a:xfrm>
            <a:off x="1576706" y="5840812"/>
            <a:ext cx="9445878" cy="646331"/>
          </a:xfrm>
          <a:prstGeom prst="rect">
            <a:avLst/>
          </a:prstGeom>
          <a:noFill/>
        </p:spPr>
        <p:txBody>
          <a:bodyPr wrap="square">
            <a:spAutoFit/>
          </a:bodyPr>
          <a:lstStyle/>
          <a:p>
            <a:pPr>
              <a:buAutoNum type="arabicPeriod"/>
            </a:pPr>
            <a:r>
              <a:rPr lang="fr-FR" sz="600" dirty="0">
                <a:latin typeface="Calibri" panose="020F0502020204030204" pitchFamily="34" charset="0"/>
                <a:ea typeface="Calibri" panose="020F0502020204030204" pitchFamily="34" charset="0"/>
                <a:cs typeface="Arial" panose="020B0604020202020204" pitchFamily="34" charset="0"/>
              </a:rPr>
              <a:t>Statistiques de l’OCDE sur la santé – année 2023</a:t>
            </a:r>
          </a:p>
          <a:p>
            <a:pPr>
              <a:buAutoNum type="arabicPeriod"/>
            </a:pPr>
            <a:r>
              <a:rPr lang="fr-FR" sz="600" dirty="0">
                <a:effectLst/>
                <a:latin typeface="Calibri" panose="020F0502020204030204" pitchFamily="34" charset="0"/>
                <a:ea typeface="Calibri" panose="020F0502020204030204" pitchFamily="34" charset="0"/>
                <a:cs typeface="Arial" panose="020B0604020202020204" pitchFamily="34" charset="0"/>
              </a:rPr>
              <a:t> </a:t>
            </a:r>
            <a:r>
              <a:rPr lang="en-GB" sz="600" i="1" dirty="0">
                <a:solidFill>
                  <a:srgbClr val="231F20"/>
                </a:solidFill>
                <a:latin typeface="Calibri (MS) Light Italics"/>
              </a:rPr>
              <a:t>OCDE – Tackling wasteful spending on Health – 2017</a:t>
            </a:r>
            <a:endParaRPr lang="en-US" sz="600" i="1" dirty="0">
              <a:solidFill>
                <a:srgbClr val="231F20"/>
              </a:solidFill>
              <a:latin typeface="Calibri (MS) Light Italics"/>
            </a:endParaRPr>
          </a:p>
          <a:p>
            <a:r>
              <a:rPr lang="fr-FR" sz="600" dirty="0">
                <a:latin typeface="Calibri" panose="020F0502020204030204" pitchFamily="34" charset="0"/>
                <a:ea typeface="Calibri" panose="020F0502020204030204" pitchFamily="34" charset="0"/>
                <a:cs typeface="Arial" panose="020B0604020202020204" pitchFamily="34" charset="0"/>
              </a:rPr>
              <a:t>3. Panorama de l’OCDE pour 2023, dans 26 pays de l'OCDE avec des données disponibles pour 2020 ou 2021</a:t>
            </a:r>
          </a:p>
          <a:p>
            <a:r>
              <a:rPr lang="fr-FR" sz="600" dirty="0">
                <a:latin typeface="Calibri" panose="020F0502020204030204" pitchFamily="34" charset="0"/>
                <a:ea typeface="Calibri" panose="020F0502020204030204" pitchFamily="34" charset="0"/>
                <a:cs typeface="Arial" panose="020B0604020202020204" pitchFamily="34" charset="0"/>
              </a:rPr>
              <a:t>4. </a:t>
            </a:r>
            <a:r>
              <a:rPr lang="fr-FR" sz="600" dirty="0" err="1">
                <a:latin typeface="Calibri" panose="020F0502020204030204" pitchFamily="34" charset="0"/>
                <a:ea typeface="Calibri" panose="020F0502020204030204" pitchFamily="34" charset="0"/>
                <a:cs typeface="Arial" panose="020B0604020202020204" pitchFamily="34" charset="0"/>
              </a:rPr>
              <a:t>Asterès</a:t>
            </a:r>
            <a:r>
              <a:rPr lang="fr-FR" sz="600" dirty="0">
                <a:latin typeface="Calibri" panose="020F0502020204030204" pitchFamily="34" charset="0"/>
                <a:ea typeface="Calibri" panose="020F0502020204030204" pitchFamily="34" charset="0"/>
                <a:cs typeface="Arial" panose="020B0604020202020204" pitchFamily="34" charset="0"/>
              </a:rPr>
              <a:t>, La prévention en France : vers des macro-économies pour le système de santé, Septembre 2023</a:t>
            </a:r>
          </a:p>
          <a:p>
            <a:r>
              <a:rPr lang="fr-FR" sz="600" dirty="0">
                <a:latin typeface="Calibri" panose="020F0502020204030204" pitchFamily="34" charset="0"/>
                <a:ea typeface="Calibri" panose="020F0502020204030204" pitchFamily="34" charset="0"/>
                <a:cs typeface="Arial" panose="020B0604020202020204" pitchFamily="34" charset="0"/>
              </a:rPr>
              <a:t>5. Caisse nationale de l’Assurance Maladie (Cnam), Système national des données de santé – Datamart de consommation inter régimes - Données France entière de juillet 2021 à juin 2022, tous régimes.</a:t>
            </a:r>
          </a:p>
          <a:p>
            <a:r>
              <a:rPr lang="fr-FR" sz="600" dirty="0">
                <a:latin typeface="Calibri" panose="020F0502020204030204" pitchFamily="34" charset="0"/>
                <a:ea typeface="Calibri" panose="020F0502020204030204" pitchFamily="34" charset="0"/>
                <a:cs typeface="Arial" panose="020B0604020202020204" pitchFamily="34" charset="0"/>
              </a:rPr>
              <a:t>6. Questions d’économie de la santé, « La polymédication : définitions, mesures et enjeux - Revue de la littérature et tests de mesure », Marlène </a:t>
            </a:r>
            <a:r>
              <a:rPr lang="fr-FR" sz="600" dirty="0" err="1">
                <a:latin typeface="Calibri" panose="020F0502020204030204" pitchFamily="34" charset="0"/>
                <a:ea typeface="Calibri" panose="020F0502020204030204" pitchFamily="34" charset="0"/>
                <a:cs typeface="Arial" panose="020B0604020202020204" pitchFamily="34" charset="0"/>
              </a:rPr>
              <a:t>Monégat</a:t>
            </a:r>
            <a:r>
              <a:rPr lang="fr-FR" sz="600" dirty="0">
                <a:latin typeface="Calibri" panose="020F0502020204030204" pitchFamily="34" charset="0"/>
                <a:ea typeface="Calibri" panose="020F0502020204030204" pitchFamily="34" charset="0"/>
                <a:cs typeface="Arial" panose="020B0604020202020204" pitchFamily="34" charset="0"/>
              </a:rPr>
              <a:t>, Catherine </a:t>
            </a:r>
            <a:r>
              <a:rPr lang="fr-FR" sz="600" dirty="0" err="1">
                <a:latin typeface="Calibri" panose="020F0502020204030204" pitchFamily="34" charset="0"/>
                <a:ea typeface="Calibri" panose="020F0502020204030204" pitchFamily="34" charset="0"/>
                <a:cs typeface="Arial" panose="020B0604020202020204" pitchFamily="34" charset="0"/>
              </a:rPr>
              <a:t>Sermet</a:t>
            </a:r>
            <a:r>
              <a:rPr lang="fr-FR" sz="600" dirty="0">
                <a:latin typeface="Calibri" panose="020F0502020204030204" pitchFamily="34" charset="0"/>
                <a:ea typeface="Calibri" panose="020F0502020204030204" pitchFamily="34" charset="0"/>
                <a:cs typeface="Arial" panose="020B0604020202020204" pitchFamily="34" charset="0"/>
              </a:rPr>
              <a:t> </a:t>
            </a:r>
            <a:endParaRPr lang="fr-FR" sz="600" dirty="0"/>
          </a:p>
        </p:txBody>
      </p:sp>
      <p:sp>
        <p:nvSpPr>
          <p:cNvPr id="35" name="Freeform 19">
            <a:extLst>
              <a:ext uri="{FF2B5EF4-FFF2-40B4-BE49-F238E27FC236}">
                <a16:creationId xmlns:a16="http://schemas.microsoft.com/office/drawing/2014/main" id="{346BB367-6F52-E718-9580-9205B1E99904}"/>
              </a:ext>
            </a:extLst>
          </p:cNvPr>
          <p:cNvSpPr/>
          <p:nvPr/>
        </p:nvSpPr>
        <p:spPr>
          <a:xfrm>
            <a:off x="1519605" y="2393642"/>
            <a:ext cx="1510698" cy="654341"/>
          </a:xfrm>
          <a:custGeom>
            <a:avLst/>
            <a:gdLst/>
            <a:ahLst/>
            <a:cxnLst/>
            <a:rect l="l" t="t" r="r" b="b"/>
            <a:pathLst>
              <a:path w="2298682" h="1298755">
                <a:moveTo>
                  <a:pt x="0" y="0"/>
                </a:moveTo>
                <a:lnTo>
                  <a:pt x="2298682" y="0"/>
                </a:lnTo>
                <a:lnTo>
                  <a:pt x="2298682" y="1298755"/>
                </a:lnTo>
                <a:lnTo>
                  <a:pt x="0" y="12987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36" name="Freeform 20">
            <a:extLst>
              <a:ext uri="{FF2B5EF4-FFF2-40B4-BE49-F238E27FC236}">
                <a16:creationId xmlns:a16="http://schemas.microsoft.com/office/drawing/2014/main" id="{EE3D22F3-3E09-8DCD-8081-314C1BBBDAFA}"/>
              </a:ext>
            </a:extLst>
          </p:cNvPr>
          <p:cNvSpPr/>
          <p:nvPr/>
        </p:nvSpPr>
        <p:spPr>
          <a:xfrm>
            <a:off x="6440888" y="2411343"/>
            <a:ext cx="1307084" cy="595029"/>
          </a:xfrm>
          <a:custGeom>
            <a:avLst/>
            <a:gdLst/>
            <a:ahLst/>
            <a:cxnLst/>
            <a:rect l="l" t="t" r="r" b="b"/>
            <a:pathLst>
              <a:path w="1798680" h="696989">
                <a:moveTo>
                  <a:pt x="0" y="0"/>
                </a:moveTo>
                <a:lnTo>
                  <a:pt x="1798681" y="0"/>
                </a:lnTo>
                <a:lnTo>
                  <a:pt x="1798681" y="696988"/>
                </a:lnTo>
                <a:lnTo>
                  <a:pt x="0" y="6969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a:p>
        </p:txBody>
      </p:sp>
      <p:sp>
        <p:nvSpPr>
          <p:cNvPr id="37" name="Freeform 21">
            <a:extLst>
              <a:ext uri="{FF2B5EF4-FFF2-40B4-BE49-F238E27FC236}">
                <a16:creationId xmlns:a16="http://schemas.microsoft.com/office/drawing/2014/main" id="{B6CDC073-EB60-CD50-2398-B4F4BD3C0242}"/>
              </a:ext>
            </a:extLst>
          </p:cNvPr>
          <p:cNvSpPr/>
          <p:nvPr/>
        </p:nvSpPr>
        <p:spPr>
          <a:xfrm>
            <a:off x="1685922" y="4054119"/>
            <a:ext cx="1140837" cy="1032839"/>
          </a:xfrm>
          <a:custGeom>
            <a:avLst/>
            <a:gdLst/>
            <a:ahLst/>
            <a:cxnLst/>
            <a:rect l="l" t="t" r="r" b="b"/>
            <a:pathLst>
              <a:path w="1515293" h="1310729">
                <a:moveTo>
                  <a:pt x="0" y="0"/>
                </a:moveTo>
                <a:lnTo>
                  <a:pt x="1515293" y="0"/>
                </a:lnTo>
                <a:lnTo>
                  <a:pt x="1515293" y="1310729"/>
                </a:lnTo>
                <a:lnTo>
                  <a:pt x="0" y="13107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FR"/>
          </a:p>
        </p:txBody>
      </p:sp>
      <p:sp>
        <p:nvSpPr>
          <p:cNvPr id="38" name="Freeform 22">
            <a:extLst>
              <a:ext uri="{FF2B5EF4-FFF2-40B4-BE49-F238E27FC236}">
                <a16:creationId xmlns:a16="http://schemas.microsoft.com/office/drawing/2014/main" id="{20724546-2689-A532-EBC9-DC8846E39063}"/>
              </a:ext>
            </a:extLst>
          </p:cNvPr>
          <p:cNvSpPr/>
          <p:nvPr/>
        </p:nvSpPr>
        <p:spPr>
          <a:xfrm>
            <a:off x="6471491" y="4226206"/>
            <a:ext cx="1138226" cy="963566"/>
          </a:xfrm>
          <a:custGeom>
            <a:avLst/>
            <a:gdLst/>
            <a:ahLst/>
            <a:cxnLst/>
            <a:rect l="l" t="t" r="r" b="b"/>
            <a:pathLst>
              <a:path w="1580247" h="1590186">
                <a:moveTo>
                  <a:pt x="0" y="0"/>
                </a:moveTo>
                <a:lnTo>
                  <a:pt x="1580248" y="0"/>
                </a:lnTo>
                <a:lnTo>
                  <a:pt x="1580248" y="1590186"/>
                </a:lnTo>
                <a:lnTo>
                  <a:pt x="0" y="159018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FR"/>
          </a:p>
        </p:txBody>
      </p:sp>
      <p:sp>
        <p:nvSpPr>
          <p:cNvPr id="7" name="TextBox 26">
            <a:extLst>
              <a:ext uri="{FF2B5EF4-FFF2-40B4-BE49-F238E27FC236}">
                <a16:creationId xmlns:a16="http://schemas.microsoft.com/office/drawing/2014/main" id="{E6370D58-D5F6-416B-ED5E-67EFFACAA6F5}"/>
              </a:ext>
            </a:extLst>
          </p:cNvPr>
          <p:cNvSpPr txBox="1"/>
          <p:nvPr/>
        </p:nvSpPr>
        <p:spPr>
          <a:xfrm>
            <a:off x="3107768" y="4495294"/>
            <a:ext cx="2816230" cy="348493"/>
          </a:xfrm>
          <a:prstGeom prst="rect">
            <a:avLst/>
          </a:prstGeom>
        </p:spPr>
        <p:txBody>
          <a:bodyPr wrap="square" lIns="0" tIns="0" rIns="0" bIns="0" rtlCol="0" anchor="t">
            <a:spAutoFit/>
          </a:bodyPr>
          <a:lstStyle/>
          <a:p>
            <a:pPr marL="218565" lvl="1" indent="-109283">
              <a:lnSpc>
                <a:spcPts val="1417"/>
              </a:lnSpc>
              <a:buFont typeface="Arial"/>
              <a:buChar char="•"/>
            </a:pPr>
            <a:r>
              <a:rPr lang="fr-FR" sz="1012" dirty="0">
                <a:ea typeface="Montserrat Light"/>
                <a:cs typeface="Montserrat Light"/>
                <a:sym typeface="Montserrat Light"/>
              </a:rPr>
              <a:t>50% des prescriptions d’antibiotiques évitables </a:t>
            </a:r>
            <a:r>
              <a:rPr lang="fr-FR" sz="1012" baseline="30000" dirty="0">
                <a:ea typeface="Montserrat Light"/>
                <a:cs typeface="Montserrat Light"/>
                <a:sym typeface="Montserrat Light"/>
              </a:rPr>
              <a:t>2</a:t>
            </a:r>
          </a:p>
          <a:p>
            <a:pPr marL="218565" lvl="1" indent="-109283">
              <a:lnSpc>
                <a:spcPts val="1417"/>
              </a:lnSpc>
              <a:buFont typeface="Arial"/>
              <a:buChar char="•"/>
            </a:pPr>
            <a:r>
              <a:rPr lang="fr-FR" sz="1012" dirty="0">
                <a:sym typeface="Montserrat Light"/>
              </a:rPr>
              <a:t>1 hospitalisation sur 10 inutile</a:t>
            </a:r>
            <a:r>
              <a:rPr lang="fr-FR" sz="1012" baseline="30000" dirty="0">
                <a:ea typeface="Montserrat Light"/>
                <a:cs typeface="Montserrat Light"/>
                <a:sym typeface="Montserrat Light"/>
              </a:rPr>
              <a:t> 2</a:t>
            </a:r>
            <a:endParaRPr lang="fr-FR" sz="1012" dirty="0">
              <a:sym typeface="Montserrat Light"/>
            </a:endParaRPr>
          </a:p>
        </p:txBody>
      </p:sp>
      <p:sp>
        <p:nvSpPr>
          <p:cNvPr id="9" name="Freeform 3">
            <a:extLst>
              <a:ext uri="{FF2B5EF4-FFF2-40B4-BE49-F238E27FC236}">
                <a16:creationId xmlns:a16="http://schemas.microsoft.com/office/drawing/2014/main" id="{95E1928A-A257-B33A-B3A8-6870BCDEBBDF}"/>
              </a:ext>
            </a:extLst>
          </p:cNvPr>
          <p:cNvSpPr/>
          <p:nvPr/>
        </p:nvSpPr>
        <p:spPr>
          <a:xfrm rot="7659121">
            <a:off x="9709699" y="4777199"/>
            <a:ext cx="3521977" cy="2704766"/>
          </a:xfrm>
          <a:custGeom>
            <a:avLst/>
            <a:gdLst/>
            <a:ahLst/>
            <a:cxnLst/>
            <a:rect l="l" t="t" r="r" b="b"/>
            <a:pathLst>
              <a:path w="7629294" h="7828566">
                <a:moveTo>
                  <a:pt x="0" y="0"/>
                </a:moveTo>
                <a:lnTo>
                  <a:pt x="7629294" y="0"/>
                </a:lnTo>
                <a:lnTo>
                  <a:pt x="7629294" y="7828566"/>
                </a:lnTo>
                <a:lnTo>
                  <a:pt x="0" y="7828566"/>
                </a:lnTo>
                <a:lnTo>
                  <a:pt x="0" y="0"/>
                </a:lnTo>
                <a:close/>
              </a:path>
            </a:pathLst>
          </a:custGeom>
          <a:blipFill>
            <a:blip r:embed="rId12">
              <a:extLst>
                <a:ext uri="{96DAC541-7B7A-43D3-8B79-37D633B846F1}">
                  <asvg:svgBlip xmlns:asvg="http://schemas.microsoft.com/office/drawing/2016/SVG/main" r:embed="rId13"/>
                </a:ext>
              </a:extLst>
            </a:blip>
            <a:stretch>
              <a:fillRect t="-34971" r="-19136"/>
            </a:stretch>
          </a:blipFill>
        </p:spPr>
        <p:txBody>
          <a:bodyPr/>
          <a:lstStyle/>
          <a:p>
            <a:endParaRPr lang="fr-FR"/>
          </a:p>
        </p:txBody>
      </p:sp>
      <p:sp>
        <p:nvSpPr>
          <p:cNvPr id="10" name="Freeform 4">
            <a:extLst>
              <a:ext uri="{FF2B5EF4-FFF2-40B4-BE49-F238E27FC236}">
                <a16:creationId xmlns:a16="http://schemas.microsoft.com/office/drawing/2014/main" id="{9797D9E6-CF28-C13C-3E5E-9DA3CEF5F7DC}"/>
              </a:ext>
            </a:extLst>
          </p:cNvPr>
          <p:cNvSpPr/>
          <p:nvPr/>
        </p:nvSpPr>
        <p:spPr>
          <a:xfrm>
            <a:off x="-427597" y="-328921"/>
            <a:ext cx="2555852" cy="2486109"/>
          </a:xfrm>
          <a:custGeom>
            <a:avLst/>
            <a:gdLst/>
            <a:ahLst/>
            <a:cxnLst/>
            <a:rect l="l" t="t" r="r" b="b"/>
            <a:pathLst>
              <a:path w="9022634" h="9258300">
                <a:moveTo>
                  <a:pt x="0" y="0"/>
                </a:moveTo>
                <a:lnTo>
                  <a:pt x="9022634" y="0"/>
                </a:lnTo>
                <a:lnTo>
                  <a:pt x="9022634" y="9258300"/>
                </a:lnTo>
                <a:lnTo>
                  <a:pt x="0" y="9258300"/>
                </a:lnTo>
                <a:lnTo>
                  <a:pt x="0" y="0"/>
                </a:lnTo>
                <a:close/>
              </a:path>
            </a:pathLst>
          </a:custGeom>
          <a:blipFill>
            <a:blip r:embed="rId12">
              <a:extLst>
                <a:ext uri="{96DAC541-7B7A-43D3-8B79-37D633B846F1}">
                  <asvg:svgBlip xmlns:asvg="http://schemas.microsoft.com/office/drawing/2016/SVG/main" r:embed="rId13"/>
                </a:ext>
              </a:extLst>
            </a:blip>
            <a:stretch>
              <a:fillRect l="-66540" t="-67420"/>
            </a:stretch>
          </a:blipFill>
        </p:spPr>
        <p:txBody>
          <a:bodyPr/>
          <a:lstStyle/>
          <a:p>
            <a:endParaRPr lang="fr-FR"/>
          </a:p>
        </p:txBody>
      </p:sp>
    </p:spTree>
    <p:extLst>
      <p:ext uri="{BB962C8B-B14F-4D97-AF65-F5344CB8AC3E}">
        <p14:creationId xmlns:p14="http://schemas.microsoft.com/office/powerpoint/2010/main" val="2060895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A11BB3-A447-79B3-E52E-72F9E4983656}"/>
              </a:ext>
            </a:extLst>
          </p:cNvPr>
          <p:cNvSpPr>
            <a:spLocks noGrp="1"/>
          </p:cNvSpPr>
          <p:nvPr>
            <p:ph type="title"/>
          </p:nvPr>
        </p:nvSpPr>
        <p:spPr/>
        <p:txBody>
          <a:bodyPr/>
          <a:lstStyle/>
          <a:p>
            <a:r>
              <a:rPr lang="fr-FR"/>
              <a:t>Cas d’usage emblématiques</a:t>
            </a:r>
          </a:p>
        </p:txBody>
      </p:sp>
      <p:sp>
        <p:nvSpPr>
          <p:cNvPr id="4" name="Espace réservé du pied de page 3">
            <a:extLst>
              <a:ext uri="{FF2B5EF4-FFF2-40B4-BE49-F238E27FC236}">
                <a16:creationId xmlns:a16="http://schemas.microsoft.com/office/drawing/2014/main" id="{533B0A9E-0612-0BC1-B3A1-08FC27F5D580}"/>
              </a:ext>
            </a:extLst>
          </p:cNvPr>
          <p:cNvSpPr>
            <a:spLocks noGrp="1"/>
          </p:cNvSpPr>
          <p:nvPr>
            <p:ph type="ftr" sz="quarter" idx="11"/>
          </p:nvPr>
        </p:nvSpPr>
        <p:spPr/>
        <p:txBody>
          <a:bodyPr/>
          <a:lstStyle/>
          <a:p>
            <a:r>
              <a:rPr lang="fr-FR"/>
              <a:t>Etude Efficience en santé - Août 2024</a:t>
            </a:r>
          </a:p>
        </p:txBody>
      </p:sp>
      <p:sp>
        <p:nvSpPr>
          <p:cNvPr id="5" name="Espace réservé du numéro de diapositive 4">
            <a:extLst>
              <a:ext uri="{FF2B5EF4-FFF2-40B4-BE49-F238E27FC236}">
                <a16:creationId xmlns:a16="http://schemas.microsoft.com/office/drawing/2014/main" id="{8A03CFB5-FA07-79AA-086C-F89381AF8182}"/>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3028EA7-CCE8-BA44-A223-3032174B19F0}" type="slidenum">
              <a:rPr lang="fr-FR" smtClean="0"/>
              <a:pPr/>
              <a:t>10</a:t>
            </a:fld>
            <a:endParaRPr lang="fr-FR"/>
          </a:p>
        </p:txBody>
      </p:sp>
      <p:sp>
        <p:nvSpPr>
          <p:cNvPr id="6" name="Freeform 24">
            <a:extLst>
              <a:ext uri="{FF2B5EF4-FFF2-40B4-BE49-F238E27FC236}">
                <a16:creationId xmlns:a16="http://schemas.microsoft.com/office/drawing/2014/main" id="{A16EAF99-AE67-F8B0-CB32-0D74435473F8}"/>
              </a:ext>
            </a:extLst>
          </p:cNvPr>
          <p:cNvSpPr/>
          <p:nvPr/>
        </p:nvSpPr>
        <p:spPr>
          <a:xfrm rot="1374620">
            <a:off x="-724475" y="-1353306"/>
            <a:ext cx="4770022" cy="4631022"/>
          </a:xfrm>
          <a:custGeom>
            <a:avLst/>
            <a:gdLst/>
            <a:ahLst/>
            <a:cxnLst/>
            <a:rect l="l" t="t" r="r" b="b"/>
            <a:pathLst>
              <a:path w="7616557" h="7815497">
                <a:moveTo>
                  <a:pt x="0" y="0"/>
                </a:moveTo>
                <a:lnTo>
                  <a:pt x="7616556" y="0"/>
                </a:lnTo>
                <a:lnTo>
                  <a:pt x="7616556" y="7815496"/>
                </a:lnTo>
                <a:lnTo>
                  <a:pt x="0" y="7815496"/>
                </a:lnTo>
                <a:lnTo>
                  <a:pt x="0" y="0"/>
                </a:lnTo>
                <a:close/>
              </a:path>
            </a:pathLst>
          </a:custGeom>
          <a:blipFill>
            <a:blip r:embed="rId2">
              <a:extLst>
                <a:ext uri="{96DAC541-7B7A-43D3-8B79-37D633B846F1}">
                  <asvg:svgBlip xmlns:asvg="http://schemas.microsoft.com/office/drawing/2016/SVG/main" r:embed="rId3"/>
                </a:ext>
              </a:extLst>
            </a:blip>
            <a:stretch>
              <a:fillRect l="-59676" t="-68764"/>
            </a:stretch>
          </a:blipFill>
        </p:spPr>
        <p:txBody>
          <a:bodyPr/>
          <a:lstStyle/>
          <a:p>
            <a:endParaRPr lang="fr-FR"/>
          </a:p>
        </p:txBody>
      </p:sp>
    </p:spTree>
    <p:extLst>
      <p:ext uri="{BB962C8B-B14F-4D97-AF65-F5344CB8AC3E}">
        <p14:creationId xmlns:p14="http://schemas.microsoft.com/office/powerpoint/2010/main" val="535872145"/>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u dirigeants 15 sept2022 V1" id="{6224613A-3322-0B48-8A6E-6F473E3A4611}" vid="{D05C7FAA-B349-5C42-BD22-49646F5FB1E7}"/>
    </a:ext>
  </a:extLst>
</a:theme>
</file>

<file path=ppt/theme/theme2.xml><?xml version="1.0" encoding="utf-8"?>
<a:theme xmlns:a="http://schemas.openxmlformats.org/drawingml/2006/main" name="3_COVER">
  <a:themeElements>
    <a:clrScheme name="Personnalisé 1">
      <a:dk1>
        <a:srgbClr val="404040"/>
      </a:dk1>
      <a:lt1>
        <a:srgbClr val="FFFFFF"/>
      </a:lt1>
      <a:dk2>
        <a:srgbClr val="ED1A3B"/>
      </a:dk2>
      <a:lt2>
        <a:srgbClr val="218F8B"/>
      </a:lt2>
      <a:accent1>
        <a:srgbClr val="02A5E2"/>
      </a:accent1>
      <a:accent2>
        <a:srgbClr val="DF8639"/>
      </a:accent2>
      <a:accent3>
        <a:srgbClr val="98002E"/>
      </a:accent3>
      <a:accent4>
        <a:srgbClr val="657C91"/>
      </a:accent4>
      <a:accent5>
        <a:srgbClr val="E7E7E7"/>
      </a:accent5>
      <a:accent6>
        <a:srgbClr val="FFFFFF"/>
      </a:accent6>
      <a:hlink>
        <a:srgbClr val="FFFFFF"/>
      </a:hlink>
      <a:folHlink>
        <a:srgbClr val="FFFFFF"/>
      </a:folHlink>
    </a:clrScheme>
    <a:fontScheme name="BDO Templat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odèle PPT.pptx" id="{66EFE12F-D3B8-4A49-862E-0C80CC956710}" vid="{AE760F72-3B11-4AF9-ACA3-06B03B24DF8A}"/>
    </a:ext>
  </a:extLst>
</a:theme>
</file>

<file path=ppt/theme/theme3.xml><?xml version="1.0" encoding="utf-8"?>
<a:theme xmlns:a="http://schemas.openxmlformats.org/drawingml/2006/main" name="2_COVER">
  <a:themeElements>
    <a:clrScheme name="Personnalisé 1">
      <a:dk1>
        <a:srgbClr val="404040"/>
      </a:dk1>
      <a:lt1>
        <a:srgbClr val="FFFFFF"/>
      </a:lt1>
      <a:dk2>
        <a:srgbClr val="ED1A3B"/>
      </a:dk2>
      <a:lt2>
        <a:srgbClr val="218F8B"/>
      </a:lt2>
      <a:accent1>
        <a:srgbClr val="02A5E2"/>
      </a:accent1>
      <a:accent2>
        <a:srgbClr val="DF8639"/>
      </a:accent2>
      <a:accent3>
        <a:srgbClr val="98002E"/>
      </a:accent3>
      <a:accent4>
        <a:srgbClr val="657C91"/>
      </a:accent4>
      <a:accent5>
        <a:srgbClr val="E7E7E7"/>
      </a:accent5>
      <a:accent6>
        <a:srgbClr val="FFFFFF"/>
      </a:accent6>
      <a:hlink>
        <a:srgbClr val="FFFFFF"/>
      </a:hlink>
      <a:folHlink>
        <a:srgbClr val="FFFFFF"/>
      </a:folHlink>
    </a:clrScheme>
    <a:fontScheme name="BDO Templat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odèle PPT.pptx" id="{66EFE12F-D3B8-4A49-862E-0C80CC956710}" vid="{AE760F72-3B11-4AF9-ACA3-06B03B24DF8A}"/>
    </a:ext>
  </a:extLst>
</a:theme>
</file>

<file path=ppt/theme/theme4.xml><?xml version="1.0" encoding="utf-8"?>
<a:theme xmlns:a="http://schemas.openxmlformats.org/drawingml/2006/main" name="2_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u dirigeants 15 sept2022 V1" id="{6224613A-3322-0B48-8A6E-6F473E3A4611}" vid="{D05C7FAA-B349-5C42-BD22-49646F5FB1E7}"/>
    </a:ext>
  </a:extLst>
</a:theme>
</file>

<file path=ppt/theme/theme5.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54CBEE7374D64E8296C21782A67F84" ma:contentTypeVersion="14" ma:contentTypeDescription="Create a new document." ma:contentTypeScope="" ma:versionID="f8d584e71625a30aa37ded58abef403e">
  <xsd:schema xmlns:xsd="http://www.w3.org/2001/XMLSchema" xmlns:xs="http://www.w3.org/2001/XMLSchema" xmlns:p="http://schemas.microsoft.com/office/2006/metadata/properties" xmlns:ns3="d27f0837-523a-46bd-870b-00900cea3867" xmlns:ns4="8eae9a4c-a1c0-4162-9a9e-cdba1f03a41c" targetNamespace="http://schemas.microsoft.com/office/2006/metadata/properties" ma:root="true" ma:fieldsID="9d3bdfe8fa68de179342516f4cd1c182" ns3:_="" ns4:_="">
    <xsd:import namespace="d27f0837-523a-46bd-870b-00900cea3867"/>
    <xsd:import namespace="8eae9a4c-a1c0-4162-9a9e-cdba1f03a41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AutoKeyPoints" minOccurs="0"/>
                <xsd:element ref="ns4:MediaServiceKeyPoints" minOccurs="0"/>
                <xsd:element ref="ns4:MediaServiceOCR" minOccurs="0"/>
                <xsd:element ref="ns4:MediaServiceDateTaken" minOccurs="0"/>
                <xsd:element ref="ns4:MediaService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7f0837-523a-46bd-870b-00900cea386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eae9a4c-a1c0-4162-9a9e-cdba1f03a41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2E6B17C-EC73-4752-8E7F-FC52A73802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7f0837-523a-46bd-870b-00900cea3867"/>
    <ds:schemaRef ds:uri="8eae9a4c-a1c0-4162-9a9e-cdba1f03a4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78B33B5-7E21-4324-B338-B26205D7ACCA}">
  <ds:schemaRefs>
    <ds:schemaRef ds:uri="http://schemas.microsoft.com/sharepoint/v3/contenttype/forms"/>
  </ds:schemaRefs>
</ds:datastoreItem>
</file>

<file path=customXml/itemProps3.xml><?xml version="1.0" encoding="utf-8"?>
<ds:datastoreItem xmlns:ds="http://schemas.openxmlformats.org/officeDocument/2006/customXml" ds:itemID="{105B11FA-CAAF-42F8-93AC-D08E8BC07986}">
  <ds:schemaRefs>
    <ds:schemaRef ds:uri="http://purl.org/dc/elements/1.1/"/>
    <ds:schemaRef ds:uri="http://purl.org/dc/dcmitype/"/>
    <ds:schemaRef ds:uri="http://purl.org/dc/terms/"/>
    <ds:schemaRef ds:uri="http://schemas.microsoft.com/office/2006/metadata/properties"/>
    <ds:schemaRef ds:uri="http://schemas.microsoft.com/office/2006/documentManagement/types"/>
    <ds:schemaRef ds:uri="8eae9a4c-a1c0-4162-9a9e-cdba1f03a41c"/>
    <ds:schemaRef ds:uri="http://www.w3.org/XML/1998/namespace"/>
    <ds:schemaRef ds:uri="http://schemas.microsoft.com/office/infopath/2007/PartnerControls"/>
    <ds:schemaRef ds:uri="http://schemas.openxmlformats.org/package/2006/metadata/core-properties"/>
    <ds:schemaRef ds:uri="d27f0837-523a-46bd-870b-00900cea3867"/>
  </ds:schemaRefs>
</ds:datastoreItem>
</file>

<file path=docProps/app.xml><?xml version="1.0" encoding="utf-8"?>
<Properties xmlns="http://schemas.openxmlformats.org/officeDocument/2006/extended-properties" xmlns:vt="http://schemas.openxmlformats.org/officeDocument/2006/docPropsVTypes">
  <Template>Réu dirigeants 15 sept2022 V1</Template>
  <TotalTime>4</TotalTime>
  <Words>2254</Words>
  <Application>Microsoft Macintosh PowerPoint</Application>
  <PresentationFormat>Grand écran</PresentationFormat>
  <Paragraphs>209</Paragraphs>
  <Slides>21</Slides>
  <Notes>3</Notes>
  <HiddenSlides>0</HiddenSlides>
  <MMClips>0</MMClips>
  <ScaleCrop>false</ScaleCrop>
  <HeadingPairs>
    <vt:vector size="6" baseType="variant">
      <vt:variant>
        <vt:lpstr>Polices utilisées</vt:lpstr>
      </vt:variant>
      <vt:variant>
        <vt:i4>17</vt:i4>
      </vt:variant>
      <vt:variant>
        <vt:lpstr>Thème</vt:lpstr>
      </vt:variant>
      <vt:variant>
        <vt:i4>4</vt:i4>
      </vt:variant>
      <vt:variant>
        <vt:lpstr>Titres des diapositives</vt:lpstr>
      </vt:variant>
      <vt:variant>
        <vt:i4>21</vt:i4>
      </vt:variant>
    </vt:vector>
  </HeadingPairs>
  <TitlesOfParts>
    <vt:vector size="42" baseType="lpstr">
      <vt:lpstr>Arial</vt:lpstr>
      <vt:lpstr>Calibri</vt:lpstr>
      <vt:lpstr>Calibri (MS) Bold</vt:lpstr>
      <vt:lpstr>Calibri (MS) Light Italics</vt:lpstr>
      <vt:lpstr>Calibri Light</vt:lpstr>
      <vt:lpstr>Gatwick</vt:lpstr>
      <vt:lpstr>Gatwick Bold</vt:lpstr>
      <vt:lpstr>Helvetica</vt:lpstr>
      <vt:lpstr>Montserrat Light</vt:lpstr>
      <vt:lpstr>Montserrat Light Bold</vt:lpstr>
      <vt:lpstr>Open Sans Bold</vt:lpstr>
      <vt:lpstr>Open Sauce</vt:lpstr>
      <vt:lpstr>Perandory</vt:lpstr>
      <vt:lpstr>Source Sans Pro</vt:lpstr>
      <vt:lpstr>Source Sans Pro ExtraLight</vt:lpstr>
      <vt:lpstr>Trebuchet MS</vt:lpstr>
      <vt:lpstr>Wingdings 3</vt:lpstr>
      <vt:lpstr>Thème Office</vt:lpstr>
      <vt:lpstr>3_COVER</vt:lpstr>
      <vt:lpstr>2_COVER</vt:lpstr>
      <vt:lpstr>2_Thème Office</vt:lpstr>
      <vt:lpstr>Présentation PowerPoint</vt:lpstr>
      <vt:lpstr>Point presse  Pierre Boulud, Jacques Brom, Éric Ducournau, Olivier Laureau, Didier Véron</vt:lpstr>
      <vt:lpstr>Pour un plan national d’efficience</vt:lpstr>
      <vt:lpstr>Une quadruple transition qui s’impose à tous les systèmes de santé</vt:lpstr>
      <vt:lpstr>Qu’est-ce que l’efficience ?</vt:lpstr>
      <vt:lpstr>La recherche d’efficience, seul levier adapté à la France</vt:lpstr>
      <vt:lpstr>Présentation PowerPoint</vt:lpstr>
      <vt:lpstr>Evaluer les pertes d’efficience: un exercice complexe mais nécessaire</vt:lpstr>
      <vt:lpstr>Cas d’usage emblématiques</vt:lpstr>
      <vt:lpstr>Impact économique de l’obésité en France</vt:lpstr>
      <vt:lpstr>Hospitalisation potentiellement évitable, un indicateur à mieux exploiter </vt:lpstr>
      <vt:lpstr>Vers un programme de promotion de l’efficience</vt:lpstr>
      <vt:lpstr>L’IA au lit des patients</vt:lpstr>
      <vt:lpstr>Pour un Plan National d’Efficience</vt:lpstr>
      <vt:lpstr>Mettre l’efficience au cœur du pilotage du système de santé </vt:lpstr>
      <vt:lpstr>Mobiliser les professionnels de santé et les patients dans la recherche d’efficience </vt:lpstr>
      <vt:lpstr>Mettre en place les outils et mécanismes qui favorisent l’efficience </vt:lpstr>
      <vt:lpstr>PLFSS 2025</vt:lpstr>
      <vt:lpstr>Le contexte du PLFSS 2025 est inédit</vt:lpstr>
      <vt:lpstr>Préserver la fabrication et l’innovation en France </vt:lpstr>
      <vt:lpstr>Questions/Réponses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Réunion des dirigeants</dc:title>
  <dc:creator>isabelle giri</dc:creator>
  <cp:lastModifiedBy>isabelle giri</cp:lastModifiedBy>
  <cp:revision>72</cp:revision>
  <cp:lastPrinted>2023-10-09T12:52:45Z</cp:lastPrinted>
  <dcterms:created xsi:type="dcterms:W3CDTF">2022-09-20T14:01:37Z</dcterms:created>
  <dcterms:modified xsi:type="dcterms:W3CDTF">2024-10-03T07:39:12Z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0x0101001A54CBEE7374D64E8296C21782A67F84</vt:lpwstr>
  </property>
  <property fmtid="{D5CDD505-2E9C-101B-9397-08002B2CF9AE}" pid="3" name="MSIP_Label_d9088468-0951-4aef-9cc3-0a346e475ddc_Enabled">
    <vt:lpwstr>true</vt:lpwstr>
  </property>
  <property fmtid="{D5CDD505-2E9C-101B-9397-08002B2CF9AE}" pid="4" name="MSIP_Label_d9088468-0951-4aef-9cc3-0a346e475ddc_SetDate">
    <vt:lpwstr>2023-10-06T16:50:56Z</vt:lpwstr>
  </property>
  <property fmtid="{D5CDD505-2E9C-101B-9397-08002B2CF9AE}" pid="5" name="MSIP_Label_d9088468-0951-4aef-9cc3-0a346e475ddc_Method">
    <vt:lpwstr>Privileged</vt:lpwstr>
  </property>
  <property fmtid="{D5CDD505-2E9C-101B-9397-08002B2CF9AE}" pid="6" name="MSIP_Label_d9088468-0951-4aef-9cc3-0a346e475ddc_Name">
    <vt:lpwstr>Public</vt:lpwstr>
  </property>
  <property fmtid="{D5CDD505-2E9C-101B-9397-08002B2CF9AE}" pid="7" name="MSIP_Label_d9088468-0951-4aef-9cc3-0a346e475ddc_SiteId">
    <vt:lpwstr>aca3c8d6-aa71-4e1a-a10e-03572fc58c0b</vt:lpwstr>
  </property>
  <property fmtid="{D5CDD505-2E9C-101B-9397-08002B2CF9AE}" pid="8" name="MSIP_Label_d9088468-0951-4aef-9cc3-0a346e475ddc_ActionId">
    <vt:lpwstr>86b2cd2d-f38a-4f2b-b367-341bde0d43d0</vt:lpwstr>
  </property>
  <property fmtid="{D5CDD505-2E9C-101B-9397-08002B2CF9AE}" pid="9" name="MSIP_Label_d9088468-0951-4aef-9cc3-0a346e475ddc_ContentBits">
    <vt:lpwstr>0</vt:lpwstr>
  </property>
</Properties>
</file>